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M Sans" pitchFamily="2" charset="0"/>
      <p:regular r:id="rId13"/>
    </p:embeddedFont>
    <p:embeddedFont>
      <p:font typeface="PT Serif" panose="020A0603040505020204" pitchFamily="18" charset="0"/>
      <p:regular r:id="rId14"/>
      <p:bold r:id="rId15"/>
      <p:italic r:id="rId16"/>
      <p:boldItalic r:id="rId17"/>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80" d="100"/>
          <a:sy n="80"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034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3018949"/>
            <a:ext cx="7556421" cy="1488519"/>
          </a:xfrm>
          <a:prstGeom prst="rect">
            <a:avLst/>
          </a:prstGeom>
          <a:noFill/>
          <a:ln/>
        </p:spPr>
        <p:txBody>
          <a:bodyPr wrap="squar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Tropfenzähler für Flüssigkeiten</a:t>
            </a:r>
            <a:endParaRPr lang="en-US" sz="4650" dirty="0"/>
          </a:p>
        </p:txBody>
      </p:sp>
      <p:sp>
        <p:nvSpPr>
          <p:cNvPr id="4" name="Text 1"/>
          <p:cNvSpPr/>
          <p:nvPr/>
        </p:nvSpPr>
        <p:spPr>
          <a:xfrm>
            <a:off x="803315" y="4847630"/>
            <a:ext cx="7556421" cy="362903"/>
          </a:xfrm>
          <a:prstGeom prst="rect">
            <a:avLst/>
          </a:prstGeom>
          <a:noFill/>
          <a:ln/>
        </p:spPr>
        <p:txBody>
          <a:bodyPr wrap="none" lIns="0" tIns="0" rIns="0" bIns="0" rtlCol="0" anchor="t"/>
          <a:lstStyle/>
          <a:p>
            <a:pPr>
              <a:lnSpc>
                <a:spcPts val="2850"/>
              </a:lnSpc>
            </a:pPr>
            <a:r>
              <a:rPr lang="en-US" sz="1750" dirty="0">
                <a:solidFill>
                  <a:srgbClr val="383838"/>
                </a:solidFill>
                <a:latin typeface="DM Sans" pitchFamily="34" charset="0"/>
                <a:ea typeface="DM Sans" pitchFamily="34" charset="-122"/>
                <a:cs typeface="DM Sans" pitchFamily="34" charset="-120"/>
              </a:rPr>
              <a:t>Eine Präsentation von Chinonso Mbanusi &amp; Oliver Cirkov</a:t>
            </a:r>
            <a:endParaRPr lang="en-US" sz="1750" dirty="0"/>
          </a:p>
        </p:txBody>
      </p:sp>
      <p:sp>
        <p:nvSpPr>
          <p:cNvPr id="5" name="Rechteck 4">
            <a:extLst>
              <a:ext uri="{FF2B5EF4-FFF2-40B4-BE49-F238E27FC236}">
                <a16:creationId xmlns:a16="http://schemas.microsoft.com/office/drawing/2014/main" id="{5AA94F76-6EE3-929F-0637-E72A88B33570}"/>
              </a:ext>
            </a:extLst>
          </p:cNvPr>
          <p:cNvSpPr/>
          <p:nvPr/>
        </p:nvSpPr>
        <p:spPr>
          <a:xfrm>
            <a:off x="11820525" y="7639050"/>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85731"/>
            <a:ext cx="8040886"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Zusammenfassung &amp; Ausblick</a:t>
            </a:r>
            <a:endParaRPr lang="en-US" sz="4650" dirty="0"/>
          </a:p>
        </p:txBody>
      </p:sp>
      <p:sp>
        <p:nvSpPr>
          <p:cNvPr id="3" name="Text 1"/>
          <p:cNvSpPr/>
          <p:nvPr/>
        </p:nvSpPr>
        <p:spPr>
          <a:xfrm>
            <a:off x="1133951" y="2623780"/>
            <a:ext cx="12702659" cy="893207"/>
          </a:xfrm>
          <a:prstGeom prst="rect">
            <a:avLst/>
          </a:prstGeom>
          <a:noFill/>
          <a:ln/>
        </p:spPr>
        <p:txBody>
          <a:bodyPr wrap="square" lIns="0" tIns="0" rIns="0" bIns="0" rtlCol="0" anchor="t"/>
          <a:lstStyle/>
          <a:p>
            <a:pPr marL="0" indent="0" algn="l">
              <a:lnSpc>
                <a:spcPts val="3500"/>
              </a:lnSpc>
              <a:buNone/>
            </a:pPr>
            <a:r>
              <a:rPr lang="en-US" sz="2800" dirty="0">
                <a:solidFill>
                  <a:srgbClr val="020202"/>
                </a:solidFill>
                <a:latin typeface="PT Serif" pitchFamily="34" charset="0"/>
                <a:ea typeface="PT Serif" pitchFamily="34" charset="-122"/>
                <a:cs typeface="PT Serif" pitchFamily="34" charset="-120"/>
              </a:rPr>
              <a:t>Unser Tropfenzähler-Projekt verbindet Hardware und Software zu einer präzisen Lösung zur Flüssigkeitsüberwachung.</a:t>
            </a:r>
            <a:endParaRPr lang="en-US" sz="2800" dirty="0"/>
          </a:p>
        </p:txBody>
      </p:sp>
      <p:sp>
        <p:nvSpPr>
          <p:cNvPr id="4" name="Shape 2"/>
          <p:cNvSpPr/>
          <p:nvPr/>
        </p:nvSpPr>
        <p:spPr>
          <a:xfrm>
            <a:off x="793790" y="2283619"/>
            <a:ext cx="30480" cy="1573530"/>
          </a:xfrm>
          <a:prstGeom prst="rect">
            <a:avLst/>
          </a:prstGeom>
          <a:solidFill>
            <a:srgbClr val="E04F00"/>
          </a:solidFill>
          <a:ln/>
        </p:spPr>
        <p:txBody>
          <a:bodyPr/>
          <a:lstStyle/>
          <a:p>
            <a:endParaRPr lang="de-DE"/>
          </a:p>
        </p:txBody>
      </p:sp>
      <p:sp>
        <p:nvSpPr>
          <p:cNvPr id="5" name="Shape 3"/>
          <p:cNvSpPr/>
          <p:nvPr/>
        </p:nvSpPr>
        <p:spPr>
          <a:xfrm>
            <a:off x="793790" y="4112300"/>
            <a:ext cx="13042821" cy="2413397"/>
          </a:xfrm>
          <a:prstGeom prst="roundRect">
            <a:avLst>
              <a:gd name="adj" fmla="val 1410"/>
            </a:avLst>
          </a:prstGeom>
          <a:solidFill>
            <a:srgbClr val="F2EEEE"/>
          </a:solidFill>
          <a:ln/>
        </p:spPr>
        <p:txBody>
          <a:bodyPr/>
          <a:lstStyle/>
          <a:p>
            <a:endParaRPr lang="de-DE"/>
          </a:p>
        </p:txBody>
      </p:sp>
      <p:sp>
        <p:nvSpPr>
          <p:cNvPr id="6" name="Shape 4"/>
          <p:cNvSpPr/>
          <p:nvPr/>
        </p:nvSpPr>
        <p:spPr>
          <a:xfrm>
            <a:off x="793790" y="4112300"/>
            <a:ext cx="4347567" cy="2413397"/>
          </a:xfrm>
          <a:prstGeom prst="roundRect">
            <a:avLst>
              <a:gd name="adj" fmla="val 1410"/>
            </a:avLst>
          </a:prstGeom>
          <a:solidFill>
            <a:srgbClr val="F2EEEE"/>
          </a:solidFill>
          <a:ln/>
        </p:spPr>
        <p:txBody>
          <a:bodyPr/>
          <a:lstStyle/>
          <a:p>
            <a:endParaRPr lang="de-DE"/>
          </a:p>
        </p:txBody>
      </p:sp>
      <p:sp>
        <p:nvSpPr>
          <p:cNvPr id="7" name="Text 5"/>
          <p:cNvSpPr/>
          <p:nvPr/>
        </p:nvSpPr>
        <p:spPr>
          <a:xfrm>
            <a:off x="1020604" y="433911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Kernfunktionalität</a:t>
            </a:r>
            <a:endParaRPr lang="en-US" sz="2300" dirty="0"/>
          </a:p>
        </p:txBody>
      </p:sp>
      <p:sp>
        <p:nvSpPr>
          <p:cNvPr id="8" name="Text 6"/>
          <p:cNvSpPr/>
          <p:nvPr/>
        </p:nvSpPr>
        <p:spPr>
          <a:xfrm>
            <a:off x="1020604" y="4847273"/>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Automatische Überwachung kleiner Flüssigkeitsmengen mittels Raspberry Pi 4B.</a:t>
            </a:r>
            <a:endParaRPr lang="en-US" sz="1750" dirty="0"/>
          </a:p>
        </p:txBody>
      </p:sp>
      <p:sp>
        <p:nvSpPr>
          <p:cNvPr id="9" name="Shape 7"/>
          <p:cNvSpPr/>
          <p:nvPr/>
        </p:nvSpPr>
        <p:spPr>
          <a:xfrm>
            <a:off x="5141357" y="4112300"/>
            <a:ext cx="4347567" cy="2413397"/>
          </a:xfrm>
          <a:prstGeom prst="rect">
            <a:avLst/>
          </a:prstGeom>
          <a:solidFill>
            <a:srgbClr val="F2EEEE"/>
          </a:solidFill>
          <a:ln/>
        </p:spPr>
        <p:txBody>
          <a:bodyPr/>
          <a:lstStyle/>
          <a:p>
            <a:endParaRPr lang="de-DE"/>
          </a:p>
        </p:txBody>
      </p:sp>
      <p:sp>
        <p:nvSpPr>
          <p:cNvPr id="10" name="Shape 8"/>
          <p:cNvSpPr/>
          <p:nvPr/>
        </p:nvSpPr>
        <p:spPr>
          <a:xfrm>
            <a:off x="5141357" y="4112300"/>
            <a:ext cx="30480" cy="2413397"/>
          </a:xfrm>
          <a:prstGeom prst="roundRect">
            <a:avLst>
              <a:gd name="adj" fmla="val 111628"/>
            </a:avLst>
          </a:prstGeom>
          <a:solidFill>
            <a:srgbClr val="D8D4D4"/>
          </a:solidFill>
          <a:ln/>
        </p:spPr>
        <p:txBody>
          <a:bodyPr/>
          <a:lstStyle/>
          <a:p>
            <a:endParaRPr lang="de-DE"/>
          </a:p>
        </p:txBody>
      </p:sp>
      <p:sp>
        <p:nvSpPr>
          <p:cNvPr id="11" name="Text 9"/>
          <p:cNvSpPr/>
          <p:nvPr/>
        </p:nvSpPr>
        <p:spPr>
          <a:xfrm>
            <a:off x="5368171" y="433911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Lerninhalte</a:t>
            </a:r>
            <a:endParaRPr lang="en-US" sz="2300" dirty="0"/>
          </a:p>
        </p:txBody>
      </p:sp>
      <p:sp>
        <p:nvSpPr>
          <p:cNvPr id="12" name="Text 10"/>
          <p:cNvSpPr/>
          <p:nvPr/>
        </p:nvSpPr>
        <p:spPr>
          <a:xfrm>
            <a:off x="5368171" y="4847273"/>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Tiefere Einblicke in GPIO-Steuerung, Python-Programmierung, Sensorik und Automatisierung.</a:t>
            </a:r>
            <a:endParaRPr lang="en-US" sz="1750" dirty="0"/>
          </a:p>
        </p:txBody>
      </p:sp>
      <p:sp>
        <p:nvSpPr>
          <p:cNvPr id="13" name="Shape 11"/>
          <p:cNvSpPr/>
          <p:nvPr/>
        </p:nvSpPr>
        <p:spPr>
          <a:xfrm>
            <a:off x="9488924" y="4112300"/>
            <a:ext cx="4347567" cy="2413397"/>
          </a:xfrm>
          <a:prstGeom prst="rect">
            <a:avLst/>
          </a:prstGeom>
          <a:solidFill>
            <a:srgbClr val="F2EEEE"/>
          </a:solidFill>
          <a:ln/>
        </p:spPr>
        <p:txBody>
          <a:bodyPr/>
          <a:lstStyle/>
          <a:p>
            <a:endParaRPr lang="de-DE"/>
          </a:p>
        </p:txBody>
      </p:sp>
      <p:sp>
        <p:nvSpPr>
          <p:cNvPr id="14" name="Shape 12"/>
          <p:cNvSpPr/>
          <p:nvPr/>
        </p:nvSpPr>
        <p:spPr>
          <a:xfrm>
            <a:off x="9488924" y="4112300"/>
            <a:ext cx="30480" cy="2413397"/>
          </a:xfrm>
          <a:prstGeom prst="roundRect">
            <a:avLst>
              <a:gd name="adj" fmla="val 111628"/>
            </a:avLst>
          </a:prstGeom>
          <a:solidFill>
            <a:srgbClr val="D8D4D4"/>
          </a:solidFill>
          <a:ln/>
        </p:spPr>
        <p:txBody>
          <a:bodyPr/>
          <a:lstStyle/>
          <a:p>
            <a:endParaRPr lang="de-DE"/>
          </a:p>
        </p:txBody>
      </p:sp>
      <p:sp>
        <p:nvSpPr>
          <p:cNvPr id="15" name="Text 13"/>
          <p:cNvSpPr/>
          <p:nvPr/>
        </p:nvSpPr>
        <p:spPr>
          <a:xfrm>
            <a:off x="9715738" y="433911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Potenzial</a:t>
            </a:r>
            <a:endParaRPr lang="en-US" sz="2300" dirty="0"/>
          </a:p>
        </p:txBody>
      </p:sp>
      <p:sp>
        <p:nvSpPr>
          <p:cNvPr id="16" name="Text 14"/>
          <p:cNvSpPr/>
          <p:nvPr/>
        </p:nvSpPr>
        <p:spPr>
          <a:xfrm>
            <a:off x="9715738" y="4847273"/>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Zahlreiche Erweiterungsmöglichkeiten wie Webinterface, Pumpensteuerung und erweiterte Datenanalyse.</a:t>
            </a:r>
            <a:endParaRPr lang="en-US" sz="1750" dirty="0"/>
          </a:p>
        </p:txBody>
      </p:sp>
      <p:sp>
        <p:nvSpPr>
          <p:cNvPr id="17" name="Text 15"/>
          <p:cNvSpPr/>
          <p:nvPr/>
        </p:nvSpPr>
        <p:spPr>
          <a:xfrm>
            <a:off x="793790" y="6780847"/>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383838"/>
                </a:solidFill>
                <a:latin typeface="DM Sans" pitchFamily="34" charset="0"/>
                <a:ea typeface="DM Sans" pitchFamily="34" charset="-122"/>
                <a:cs typeface="DM Sans" pitchFamily="34" charset="-120"/>
              </a:rPr>
              <a:t>Vielen Dank für Ihre Aufmerksamkeit! Fragen?</a:t>
            </a:r>
            <a:endParaRPr lang="en-US" sz="1750" dirty="0"/>
          </a:p>
        </p:txBody>
      </p:sp>
      <p:sp>
        <p:nvSpPr>
          <p:cNvPr id="18" name="Rechteck 17">
            <a:extLst>
              <a:ext uri="{FF2B5EF4-FFF2-40B4-BE49-F238E27FC236}">
                <a16:creationId xmlns:a16="http://schemas.microsoft.com/office/drawing/2014/main" id="{10236D14-2516-581C-64C6-038810551C3E}"/>
              </a:ext>
            </a:extLst>
          </p:cNvPr>
          <p:cNvSpPr/>
          <p:nvPr/>
        </p:nvSpPr>
        <p:spPr>
          <a:xfrm>
            <a:off x="11820525" y="7553325"/>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9" name="Textfeld 18">
            <a:extLst>
              <a:ext uri="{FF2B5EF4-FFF2-40B4-BE49-F238E27FC236}">
                <a16:creationId xmlns:a16="http://schemas.microsoft.com/office/drawing/2014/main" id="{06A486B9-C340-3F4A-812C-AE3844F97A23}"/>
              </a:ext>
            </a:extLst>
          </p:cNvPr>
          <p:cNvSpPr txBox="1"/>
          <p:nvPr/>
        </p:nvSpPr>
        <p:spPr>
          <a:xfrm>
            <a:off x="13336250" y="7710100"/>
            <a:ext cx="1015960" cy="276999"/>
          </a:xfrm>
          <a:prstGeom prst="rect">
            <a:avLst/>
          </a:prstGeom>
          <a:noFill/>
        </p:spPr>
        <p:txBody>
          <a:bodyPr wrap="square" rtlCol="0">
            <a:spAutoFit/>
          </a:bodyPr>
          <a:lstStyle/>
          <a:p>
            <a:r>
              <a:rPr lang="de-DE" sz="1200" dirty="0">
                <a:latin typeface="DM Sans" pitchFamily="2" charset="0"/>
              </a:rPr>
              <a:t>10 von 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95500"/>
            <a:ext cx="10149483" cy="744260"/>
          </a:xfrm>
          <a:prstGeom prst="rect">
            <a:avLst/>
          </a:prstGeom>
          <a:noFill/>
          <a:ln/>
        </p:spPr>
        <p:txBody>
          <a:bodyPr wrap="none" lIns="0" tIns="0" rIns="0" bIns="0" rtlCol="0" anchor="t"/>
          <a:lstStyle/>
          <a:p>
            <a:pPr marL="0" indent="0" algn="l">
              <a:lnSpc>
                <a:spcPts val="5850"/>
              </a:lnSpc>
              <a:buNone/>
            </a:pPr>
            <a:r>
              <a:rPr lang="de-DE" sz="4650" noProof="0" dirty="0">
                <a:solidFill>
                  <a:srgbClr val="020202"/>
                </a:solidFill>
                <a:latin typeface="PT Serif" pitchFamily="34" charset="0"/>
                <a:ea typeface="PT Serif" pitchFamily="34" charset="-122"/>
                <a:cs typeface="PT Serif" pitchFamily="34" charset="-120"/>
              </a:rPr>
              <a:t>Die Präzision des Tropfens</a:t>
            </a:r>
            <a:endParaRPr lang="de-DE" sz="4650" noProof="0" dirty="0"/>
          </a:p>
        </p:txBody>
      </p:sp>
      <p:sp>
        <p:nvSpPr>
          <p:cNvPr id="3" name="Text 1"/>
          <p:cNvSpPr/>
          <p:nvPr/>
        </p:nvSpPr>
        <p:spPr>
          <a:xfrm>
            <a:off x="793790" y="3293388"/>
            <a:ext cx="13042821" cy="725805"/>
          </a:xfrm>
          <a:prstGeom prst="rect">
            <a:avLst/>
          </a:prstGeom>
          <a:noFill/>
          <a:ln/>
        </p:spPr>
        <p:txBody>
          <a:bodyPr wrap="square" lIns="0" tIns="0" rIns="0" bIns="0" rtlCol="0" anchor="t"/>
          <a:lstStyle/>
          <a:p>
            <a:pPr marL="0" indent="0" algn="l">
              <a:lnSpc>
                <a:spcPts val="2850"/>
              </a:lnSpc>
              <a:buNone/>
            </a:pPr>
            <a:r>
              <a:rPr lang="de-DE" sz="1750" noProof="0" dirty="0">
                <a:solidFill>
                  <a:srgbClr val="383838"/>
                </a:solidFill>
                <a:latin typeface="DM Sans" pitchFamily="34" charset="0"/>
                <a:ea typeface="DM Sans" pitchFamily="34" charset="-122"/>
                <a:cs typeface="DM Sans" pitchFamily="34" charset="-120"/>
              </a:rPr>
              <a:t>In vielen Bereichen ist die genaue Dosierung von Flüssigkeiten von entscheidender Bedeutung. Von wissenschaftlichen Laboren über die Küche bis hin zu industriellen Prozessen, das Zählen kleinster Mengen kann komplex sein.</a:t>
            </a:r>
            <a:endParaRPr lang="de-DE" sz="1750" noProof="0" dirty="0"/>
          </a:p>
        </p:txBody>
      </p:sp>
      <p:sp>
        <p:nvSpPr>
          <p:cNvPr id="4" name="Text 2"/>
          <p:cNvSpPr/>
          <p:nvPr/>
        </p:nvSpPr>
        <p:spPr>
          <a:xfrm>
            <a:off x="793790" y="5578317"/>
            <a:ext cx="6244709" cy="1088708"/>
          </a:xfrm>
          <a:prstGeom prst="rect">
            <a:avLst/>
          </a:prstGeom>
          <a:noFill/>
          <a:ln/>
        </p:spPr>
        <p:txBody>
          <a:bodyPr wrap="square" lIns="0" tIns="0" rIns="0" bIns="0" rtlCol="0" anchor="t"/>
          <a:lstStyle/>
          <a:p>
            <a:pPr marL="0" indent="0" algn="l">
              <a:lnSpc>
                <a:spcPts val="2850"/>
              </a:lnSpc>
              <a:buNone/>
            </a:pPr>
            <a:r>
              <a:rPr lang="de-DE" sz="1750" noProof="0" dirty="0">
                <a:solidFill>
                  <a:srgbClr val="383838"/>
                </a:solidFill>
                <a:latin typeface="DM Sans" pitchFamily="34" charset="0"/>
                <a:ea typeface="DM Sans" pitchFamily="34" charset="-122"/>
                <a:cs typeface="DM Sans" pitchFamily="34" charset="-120"/>
              </a:rPr>
              <a:t>Dieses Projekt befasst sich mit der Entwicklung eines automatischen Tropfenzählers unter Verwendung eines Raspberry Pi 4B.</a:t>
            </a:r>
            <a:endParaRPr lang="de-DE" sz="1750" noProof="0" dirty="0"/>
          </a:p>
        </p:txBody>
      </p:sp>
      <p:sp>
        <p:nvSpPr>
          <p:cNvPr id="5" name="Text 3"/>
          <p:cNvSpPr/>
          <p:nvPr/>
        </p:nvSpPr>
        <p:spPr>
          <a:xfrm>
            <a:off x="7513796" y="5454298"/>
            <a:ext cx="6244709" cy="1451610"/>
          </a:xfrm>
          <a:prstGeom prst="rect">
            <a:avLst/>
          </a:prstGeom>
          <a:noFill/>
          <a:ln/>
        </p:spPr>
        <p:txBody>
          <a:bodyPr wrap="square" lIns="0" tIns="0" rIns="0" bIns="0" rtlCol="0" anchor="t"/>
          <a:lstStyle/>
          <a:p>
            <a:pPr marL="0" indent="0" algn="l">
              <a:lnSpc>
                <a:spcPts val="2850"/>
              </a:lnSpc>
              <a:buNone/>
            </a:pPr>
            <a:r>
              <a:rPr lang="de-DE" sz="1750" noProof="0" dirty="0">
                <a:solidFill>
                  <a:srgbClr val="383838"/>
                </a:solidFill>
                <a:latin typeface="DM Sans" pitchFamily="34" charset="0"/>
                <a:ea typeface="DM Sans" pitchFamily="34" charset="-122"/>
                <a:cs typeface="DM Sans" pitchFamily="34" charset="-120"/>
              </a:rPr>
              <a:t>Der Raspberry Pi bietet hierbei nicht nur die nötige Rechenleistung für die Zähllogik, sondern ermöglicht auch die Speicherung von Daten und die Implementierung eines modernen Webinterfaces.</a:t>
            </a:r>
            <a:endParaRPr lang="de-DE" sz="1750" noProof="0" dirty="0"/>
          </a:p>
        </p:txBody>
      </p:sp>
      <p:sp>
        <p:nvSpPr>
          <p:cNvPr id="6" name="Rechteck 5">
            <a:extLst>
              <a:ext uri="{FF2B5EF4-FFF2-40B4-BE49-F238E27FC236}">
                <a16:creationId xmlns:a16="http://schemas.microsoft.com/office/drawing/2014/main" id="{090FA93D-DF42-8C65-0157-86EEA9B95FEC}"/>
              </a:ext>
            </a:extLst>
          </p:cNvPr>
          <p:cNvSpPr/>
          <p:nvPr/>
        </p:nvSpPr>
        <p:spPr>
          <a:xfrm>
            <a:off x="11820525" y="7553325"/>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noProof="0" dirty="0"/>
          </a:p>
        </p:txBody>
      </p:sp>
      <p:sp>
        <p:nvSpPr>
          <p:cNvPr id="7" name="Textfeld 6">
            <a:extLst>
              <a:ext uri="{FF2B5EF4-FFF2-40B4-BE49-F238E27FC236}">
                <a16:creationId xmlns:a16="http://schemas.microsoft.com/office/drawing/2014/main" id="{F3075457-E7A7-EAF3-B8C9-003F5B35D4D1}"/>
              </a:ext>
            </a:extLst>
          </p:cNvPr>
          <p:cNvSpPr txBox="1"/>
          <p:nvPr/>
        </p:nvSpPr>
        <p:spPr>
          <a:xfrm>
            <a:off x="13336250" y="7710100"/>
            <a:ext cx="1015960" cy="276999"/>
          </a:xfrm>
          <a:prstGeom prst="rect">
            <a:avLst/>
          </a:prstGeom>
          <a:noFill/>
        </p:spPr>
        <p:txBody>
          <a:bodyPr wrap="square" rtlCol="0">
            <a:spAutoFit/>
          </a:bodyPr>
          <a:lstStyle/>
          <a:p>
            <a:r>
              <a:rPr lang="de-DE" sz="1200" noProof="0" dirty="0">
                <a:latin typeface="DM Sans" pitchFamily="2" charset="0"/>
              </a:rPr>
              <a:t>2 von 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23122"/>
            <a:ext cx="12216408" cy="744260"/>
          </a:xfrm>
          <a:prstGeom prst="rect">
            <a:avLst/>
          </a:prstGeom>
          <a:noFill/>
          <a:ln/>
        </p:spPr>
        <p:txBody>
          <a:bodyPr wrap="none" lIns="0" tIns="0" rIns="0" bIns="0" rtlCol="0" anchor="t"/>
          <a:lstStyle/>
          <a:p>
            <a:pPr marL="0" indent="0" algn="l">
              <a:lnSpc>
                <a:spcPts val="5850"/>
              </a:lnSpc>
              <a:buNone/>
            </a:pPr>
            <a:r>
              <a:rPr lang="de-DE" sz="4650" noProof="0" dirty="0">
                <a:solidFill>
                  <a:srgbClr val="020202"/>
                </a:solidFill>
                <a:latin typeface="PT Serif" pitchFamily="34" charset="0"/>
                <a:ea typeface="PT Serif" pitchFamily="34" charset="-122"/>
                <a:cs typeface="PT Serif" pitchFamily="34" charset="-120"/>
              </a:rPr>
              <a:t>Warum ein Tropfenzähler?</a:t>
            </a:r>
            <a:endParaRPr lang="de-DE" sz="4650" noProof="0" dirty="0"/>
          </a:p>
        </p:txBody>
      </p:sp>
      <p:sp>
        <p:nvSpPr>
          <p:cNvPr id="3" name="Shape 1"/>
          <p:cNvSpPr/>
          <p:nvPr/>
        </p:nvSpPr>
        <p:spPr>
          <a:xfrm>
            <a:off x="793790" y="3321010"/>
            <a:ext cx="4196358" cy="2785467"/>
          </a:xfrm>
          <a:prstGeom prst="roundRect">
            <a:avLst>
              <a:gd name="adj" fmla="val 1221"/>
            </a:avLst>
          </a:prstGeom>
          <a:solidFill>
            <a:srgbClr val="F2EEEE"/>
          </a:solidFill>
          <a:ln/>
        </p:spPr>
        <p:txBody>
          <a:bodyPr/>
          <a:lstStyle/>
          <a:p>
            <a:endParaRPr lang="de-DE" noProof="0" dirty="0"/>
          </a:p>
        </p:txBody>
      </p:sp>
      <p:sp>
        <p:nvSpPr>
          <p:cNvPr id="4" name="Text 2"/>
          <p:cNvSpPr/>
          <p:nvPr/>
        </p:nvSpPr>
        <p:spPr>
          <a:xfrm>
            <a:off x="1020604" y="3547824"/>
            <a:ext cx="3509843" cy="372070"/>
          </a:xfrm>
          <a:prstGeom prst="rect">
            <a:avLst/>
          </a:prstGeom>
          <a:noFill/>
          <a:ln/>
        </p:spPr>
        <p:txBody>
          <a:bodyPr wrap="none" lIns="0" tIns="0" rIns="0" bIns="0" rtlCol="0" anchor="t"/>
          <a:lstStyle/>
          <a:p>
            <a:pPr marL="0" indent="0" algn="l">
              <a:lnSpc>
                <a:spcPts val="2900"/>
              </a:lnSpc>
              <a:buNone/>
            </a:pPr>
            <a:r>
              <a:rPr lang="de-DE" sz="2300" noProof="0" dirty="0">
                <a:solidFill>
                  <a:srgbClr val="383838"/>
                </a:solidFill>
                <a:latin typeface="PT Serif" pitchFamily="34" charset="0"/>
                <a:ea typeface="PT Serif" pitchFamily="34" charset="-122"/>
                <a:cs typeface="PT Serif" pitchFamily="34" charset="-120"/>
              </a:rPr>
              <a:t>Präzision in der Dosierung</a:t>
            </a:r>
            <a:endParaRPr lang="de-DE" sz="2300" noProof="0" dirty="0"/>
          </a:p>
        </p:txBody>
      </p:sp>
      <p:sp>
        <p:nvSpPr>
          <p:cNvPr id="5" name="Text 3"/>
          <p:cNvSpPr/>
          <p:nvPr/>
        </p:nvSpPr>
        <p:spPr>
          <a:xfrm>
            <a:off x="1020604" y="4055983"/>
            <a:ext cx="3742730" cy="1088708"/>
          </a:xfrm>
          <a:prstGeom prst="rect">
            <a:avLst/>
          </a:prstGeom>
          <a:noFill/>
          <a:ln/>
        </p:spPr>
        <p:txBody>
          <a:bodyPr wrap="square" lIns="0" tIns="0" rIns="0" bIns="0" rtlCol="0" anchor="t"/>
          <a:lstStyle/>
          <a:p>
            <a:pPr marL="0" indent="0" algn="l">
              <a:lnSpc>
                <a:spcPts val="2850"/>
              </a:lnSpc>
              <a:buNone/>
            </a:pPr>
            <a:r>
              <a:rPr lang="de-DE" sz="1750" noProof="0" dirty="0">
                <a:solidFill>
                  <a:srgbClr val="383838"/>
                </a:solidFill>
                <a:latin typeface="DM Sans" pitchFamily="34" charset="0"/>
                <a:ea typeface="DM Sans" pitchFamily="34" charset="-122"/>
                <a:cs typeface="DM Sans" pitchFamily="34" charset="-120"/>
              </a:rPr>
              <a:t>Notwendigkeit, kleine Flüssigkeitsmengen exakt zu erfassen und zu dosieren.</a:t>
            </a:r>
            <a:endParaRPr lang="de-DE" sz="1750" noProof="0" dirty="0"/>
          </a:p>
        </p:txBody>
      </p:sp>
      <p:sp>
        <p:nvSpPr>
          <p:cNvPr id="6" name="Shape 4"/>
          <p:cNvSpPr/>
          <p:nvPr/>
        </p:nvSpPr>
        <p:spPr>
          <a:xfrm>
            <a:off x="5216962" y="3321010"/>
            <a:ext cx="4196358" cy="2785467"/>
          </a:xfrm>
          <a:prstGeom prst="roundRect">
            <a:avLst>
              <a:gd name="adj" fmla="val 1221"/>
            </a:avLst>
          </a:prstGeom>
          <a:solidFill>
            <a:srgbClr val="F2EEEE"/>
          </a:solidFill>
          <a:ln/>
        </p:spPr>
        <p:txBody>
          <a:bodyPr/>
          <a:lstStyle/>
          <a:p>
            <a:endParaRPr lang="de-DE" noProof="0" dirty="0"/>
          </a:p>
        </p:txBody>
      </p:sp>
      <p:sp>
        <p:nvSpPr>
          <p:cNvPr id="7" name="Text 5"/>
          <p:cNvSpPr/>
          <p:nvPr/>
        </p:nvSpPr>
        <p:spPr>
          <a:xfrm>
            <a:off x="5443776" y="3547824"/>
            <a:ext cx="3742730" cy="744141"/>
          </a:xfrm>
          <a:prstGeom prst="rect">
            <a:avLst/>
          </a:prstGeom>
          <a:noFill/>
          <a:ln/>
        </p:spPr>
        <p:txBody>
          <a:bodyPr wrap="square" lIns="0" tIns="0" rIns="0" bIns="0" rtlCol="0" anchor="t"/>
          <a:lstStyle/>
          <a:p>
            <a:pPr marL="0" indent="0" algn="l">
              <a:lnSpc>
                <a:spcPts val="2900"/>
              </a:lnSpc>
              <a:buNone/>
            </a:pPr>
            <a:r>
              <a:rPr lang="de-DE" sz="2300" noProof="0" dirty="0">
                <a:solidFill>
                  <a:srgbClr val="383838"/>
                </a:solidFill>
                <a:latin typeface="PT Serif" pitchFamily="34" charset="0"/>
                <a:ea typeface="PT Serif" pitchFamily="34" charset="-122"/>
                <a:cs typeface="PT Serif" pitchFamily="34" charset="-120"/>
              </a:rPr>
              <a:t>Vielfältige Anwendungsfelder</a:t>
            </a:r>
            <a:endParaRPr lang="de-DE" sz="2300" noProof="0" dirty="0"/>
          </a:p>
        </p:txBody>
      </p:sp>
      <p:sp>
        <p:nvSpPr>
          <p:cNvPr id="8" name="Text 6"/>
          <p:cNvSpPr/>
          <p:nvPr/>
        </p:nvSpPr>
        <p:spPr>
          <a:xfrm>
            <a:off x="5443776" y="4428053"/>
            <a:ext cx="3742730" cy="1088708"/>
          </a:xfrm>
          <a:prstGeom prst="rect">
            <a:avLst/>
          </a:prstGeom>
          <a:noFill/>
          <a:ln/>
        </p:spPr>
        <p:txBody>
          <a:bodyPr wrap="square" lIns="0" tIns="0" rIns="0" bIns="0" rtlCol="0" anchor="t"/>
          <a:lstStyle/>
          <a:p>
            <a:pPr marL="0" indent="0" algn="l">
              <a:lnSpc>
                <a:spcPts val="2850"/>
              </a:lnSpc>
              <a:buNone/>
            </a:pPr>
            <a:r>
              <a:rPr lang="de-DE" sz="1750" noProof="0" dirty="0">
                <a:solidFill>
                  <a:srgbClr val="383838"/>
                </a:solidFill>
                <a:latin typeface="DM Sans" pitchFamily="34" charset="0"/>
                <a:ea typeface="DM Sans" pitchFamily="34" charset="-122"/>
                <a:cs typeface="DM Sans" pitchFamily="34" charset="-120"/>
              </a:rPr>
              <a:t>Von Laborexperimenten über die Rezeptur in der Küche bis hin zur Qualitätskontrolle in der Industrie.</a:t>
            </a:r>
            <a:endParaRPr lang="de-DE" sz="1750" noProof="0" dirty="0"/>
          </a:p>
        </p:txBody>
      </p:sp>
      <p:sp>
        <p:nvSpPr>
          <p:cNvPr id="9" name="Shape 7"/>
          <p:cNvSpPr/>
          <p:nvPr/>
        </p:nvSpPr>
        <p:spPr>
          <a:xfrm>
            <a:off x="9640133" y="3321010"/>
            <a:ext cx="4196358" cy="2785467"/>
          </a:xfrm>
          <a:prstGeom prst="roundRect">
            <a:avLst>
              <a:gd name="adj" fmla="val 1221"/>
            </a:avLst>
          </a:prstGeom>
          <a:solidFill>
            <a:srgbClr val="F2EEEE"/>
          </a:solidFill>
          <a:ln/>
        </p:spPr>
        <p:txBody>
          <a:bodyPr/>
          <a:lstStyle/>
          <a:p>
            <a:endParaRPr lang="de-DE" noProof="0" dirty="0"/>
          </a:p>
        </p:txBody>
      </p:sp>
      <p:sp>
        <p:nvSpPr>
          <p:cNvPr id="10" name="Text 8"/>
          <p:cNvSpPr/>
          <p:nvPr/>
        </p:nvSpPr>
        <p:spPr>
          <a:xfrm>
            <a:off x="9866948" y="3547824"/>
            <a:ext cx="3742730" cy="744141"/>
          </a:xfrm>
          <a:prstGeom prst="rect">
            <a:avLst/>
          </a:prstGeom>
          <a:noFill/>
          <a:ln/>
        </p:spPr>
        <p:txBody>
          <a:bodyPr wrap="square" lIns="0" tIns="0" rIns="0" bIns="0" rtlCol="0" anchor="t"/>
          <a:lstStyle/>
          <a:p>
            <a:pPr marL="0" indent="0" algn="l">
              <a:lnSpc>
                <a:spcPts val="2900"/>
              </a:lnSpc>
              <a:buNone/>
            </a:pPr>
            <a:r>
              <a:rPr lang="de-DE" sz="2300" noProof="0" dirty="0">
                <a:solidFill>
                  <a:srgbClr val="383838"/>
                </a:solidFill>
                <a:latin typeface="PT Serif" pitchFamily="34" charset="0"/>
                <a:ea typeface="PT Serif" pitchFamily="34" charset="-122"/>
                <a:cs typeface="PT Serif" pitchFamily="34" charset="-120"/>
              </a:rPr>
              <a:t>Automatisierung mit Raspberry Pi</a:t>
            </a:r>
            <a:endParaRPr lang="de-DE" sz="2300" noProof="0" dirty="0"/>
          </a:p>
        </p:txBody>
      </p:sp>
      <p:sp>
        <p:nvSpPr>
          <p:cNvPr id="11" name="Text 9"/>
          <p:cNvSpPr/>
          <p:nvPr/>
        </p:nvSpPr>
        <p:spPr>
          <a:xfrm>
            <a:off x="9866948" y="4428053"/>
            <a:ext cx="3742730" cy="1451610"/>
          </a:xfrm>
          <a:prstGeom prst="rect">
            <a:avLst/>
          </a:prstGeom>
          <a:noFill/>
          <a:ln/>
        </p:spPr>
        <p:txBody>
          <a:bodyPr wrap="square" lIns="0" tIns="0" rIns="0" bIns="0" rtlCol="0" anchor="t"/>
          <a:lstStyle/>
          <a:p>
            <a:pPr marL="0" indent="0" algn="l">
              <a:lnSpc>
                <a:spcPts val="2850"/>
              </a:lnSpc>
              <a:buNone/>
            </a:pPr>
            <a:r>
              <a:rPr lang="de-DE" sz="1750" noProof="0" dirty="0">
                <a:solidFill>
                  <a:srgbClr val="383838"/>
                </a:solidFill>
                <a:latin typeface="DM Sans" pitchFamily="34" charset="0"/>
                <a:ea typeface="DM Sans" pitchFamily="34" charset="-122"/>
                <a:cs typeface="DM Sans" pitchFamily="34" charset="-120"/>
              </a:rPr>
              <a:t>Einsatz des Raspberry Pi 4B für zuverlässige Zählung, Datenlogging und potenzielle Webinterface-Integration.</a:t>
            </a:r>
            <a:endParaRPr lang="de-DE" sz="1750" noProof="0" dirty="0"/>
          </a:p>
        </p:txBody>
      </p:sp>
      <p:sp>
        <p:nvSpPr>
          <p:cNvPr id="12" name="Rechteck 11">
            <a:extLst>
              <a:ext uri="{FF2B5EF4-FFF2-40B4-BE49-F238E27FC236}">
                <a16:creationId xmlns:a16="http://schemas.microsoft.com/office/drawing/2014/main" id="{8A8101F9-2A0C-903F-2A59-3DA5EE8AD516}"/>
              </a:ext>
            </a:extLst>
          </p:cNvPr>
          <p:cNvSpPr/>
          <p:nvPr/>
        </p:nvSpPr>
        <p:spPr>
          <a:xfrm>
            <a:off x="11820525" y="7553325"/>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noProof="0" dirty="0"/>
          </a:p>
        </p:txBody>
      </p:sp>
      <p:sp>
        <p:nvSpPr>
          <p:cNvPr id="13" name="Textfeld 12">
            <a:extLst>
              <a:ext uri="{FF2B5EF4-FFF2-40B4-BE49-F238E27FC236}">
                <a16:creationId xmlns:a16="http://schemas.microsoft.com/office/drawing/2014/main" id="{2B1E7B4D-0708-823F-E622-140D48A12E63}"/>
              </a:ext>
            </a:extLst>
          </p:cNvPr>
          <p:cNvSpPr txBox="1"/>
          <p:nvPr/>
        </p:nvSpPr>
        <p:spPr>
          <a:xfrm>
            <a:off x="13336250" y="7710100"/>
            <a:ext cx="1015960" cy="276999"/>
          </a:xfrm>
          <a:prstGeom prst="rect">
            <a:avLst/>
          </a:prstGeom>
          <a:noFill/>
        </p:spPr>
        <p:txBody>
          <a:bodyPr wrap="square" rtlCol="0">
            <a:spAutoFit/>
          </a:bodyPr>
          <a:lstStyle/>
          <a:p>
            <a:r>
              <a:rPr lang="de-DE" sz="1200" noProof="0" dirty="0">
                <a:latin typeface="DM Sans" pitchFamily="2" charset="0"/>
              </a:rPr>
              <a:t>3 von 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53897"/>
            <a:ext cx="9503569"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Anforderungen &amp; Ziele des Projekts</a:t>
            </a:r>
            <a:endParaRPr lang="en-US" sz="4650" dirty="0"/>
          </a:p>
        </p:txBody>
      </p:sp>
      <p:sp>
        <p:nvSpPr>
          <p:cNvPr id="3" name="Shape 1"/>
          <p:cNvSpPr/>
          <p:nvPr/>
        </p:nvSpPr>
        <p:spPr>
          <a:xfrm>
            <a:off x="793790" y="2851785"/>
            <a:ext cx="6407944" cy="1748552"/>
          </a:xfrm>
          <a:prstGeom prst="roundRect">
            <a:avLst>
              <a:gd name="adj" fmla="val 8367"/>
            </a:avLst>
          </a:prstGeom>
          <a:solidFill>
            <a:srgbClr val="FFFFFF"/>
          </a:solidFill>
          <a:ln w="30480">
            <a:solidFill>
              <a:srgbClr val="D8D4D4"/>
            </a:solidFill>
            <a:prstDash val="solid"/>
          </a:ln>
        </p:spPr>
        <p:txBody>
          <a:bodyPr/>
          <a:lstStyle/>
          <a:p>
            <a:endParaRPr lang="de-DE"/>
          </a:p>
        </p:txBody>
      </p:sp>
      <p:sp>
        <p:nvSpPr>
          <p:cNvPr id="4" name="Shape 2"/>
          <p:cNvSpPr/>
          <p:nvPr/>
        </p:nvSpPr>
        <p:spPr>
          <a:xfrm>
            <a:off x="763310" y="2851785"/>
            <a:ext cx="121920" cy="1748552"/>
          </a:xfrm>
          <a:prstGeom prst="roundRect">
            <a:avLst>
              <a:gd name="adj" fmla="val 27907"/>
            </a:avLst>
          </a:prstGeom>
          <a:solidFill>
            <a:srgbClr val="E04F00"/>
          </a:solidFill>
          <a:ln/>
        </p:spPr>
        <p:txBody>
          <a:bodyPr/>
          <a:lstStyle/>
          <a:p>
            <a:endParaRPr lang="de-DE"/>
          </a:p>
        </p:txBody>
      </p:sp>
      <p:sp>
        <p:nvSpPr>
          <p:cNvPr id="5" name="Text 3"/>
          <p:cNvSpPr/>
          <p:nvPr/>
        </p:nvSpPr>
        <p:spPr>
          <a:xfrm>
            <a:off x="1142524" y="3109079"/>
            <a:ext cx="3396972"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Genaue Tropfenerfassung</a:t>
            </a:r>
            <a:endParaRPr lang="en-US" sz="2300" dirty="0"/>
          </a:p>
        </p:txBody>
      </p:sp>
      <p:sp>
        <p:nvSpPr>
          <p:cNvPr id="6" name="Text 4"/>
          <p:cNvSpPr/>
          <p:nvPr/>
        </p:nvSpPr>
        <p:spPr>
          <a:xfrm>
            <a:off x="1142524" y="3617238"/>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Der Zähler soll in der Lage sein, jeden einzelnen Tropfen präzise zu erkennen.</a:t>
            </a:r>
            <a:endParaRPr lang="en-US" sz="1750" dirty="0"/>
          </a:p>
        </p:txBody>
      </p:sp>
      <p:sp>
        <p:nvSpPr>
          <p:cNvPr id="7" name="Shape 5"/>
          <p:cNvSpPr/>
          <p:nvPr/>
        </p:nvSpPr>
        <p:spPr>
          <a:xfrm>
            <a:off x="7428548" y="2851785"/>
            <a:ext cx="6408063" cy="1748552"/>
          </a:xfrm>
          <a:prstGeom prst="roundRect">
            <a:avLst>
              <a:gd name="adj" fmla="val 8367"/>
            </a:avLst>
          </a:prstGeom>
          <a:solidFill>
            <a:srgbClr val="FFFFFF"/>
          </a:solidFill>
          <a:ln w="30480">
            <a:solidFill>
              <a:srgbClr val="D8D4D4"/>
            </a:solidFill>
            <a:prstDash val="solid"/>
          </a:ln>
        </p:spPr>
        <p:txBody>
          <a:bodyPr/>
          <a:lstStyle/>
          <a:p>
            <a:endParaRPr lang="de-DE"/>
          </a:p>
        </p:txBody>
      </p:sp>
      <p:sp>
        <p:nvSpPr>
          <p:cNvPr id="8" name="Shape 6"/>
          <p:cNvSpPr/>
          <p:nvPr/>
        </p:nvSpPr>
        <p:spPr>
          <a:xfrm>
            <a:off x="7398067" y="2851785"/>
            <a:ext cx="121920" cy="1748552"/>
          </a:xfrm>
          <a:prstGeom prst="roundRect">
            <a:avLst>
              <a:gd name="adj" fmla="val 27907"/>
            </a:avLst>
          </a:prstGeom>
          <a:solidFill>
            <a:srgbClr val="E04F00"/>
          </a:solidFill>
          <a:ln/>
        </p:spPr>
        <p:txBody>
          <a:bodyPr/>
          <a:lstStyle/>
          <a:p>
            <a:endParaRPr lang="de-DE"/>
          </a:p>
        </p:txBody>
      </p:sp>
      <p:sp>
        <p:nvSpPr>
          <p:cNvPr id="9" name="Text 7"/>
          <p:cNvSpPr/>
          <p:nvPr/>
        </p:nvSpPr>
        <p:spPr>
          <a:xfrm>
            <a:off x="7777282" y="3109079"/>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Echtzeit-Anzeige</a:t>
            </a:r>
            <a:endParaRPr lang="en-US" sz="2300" dirty="0"/>
          </a:p>
        </p:txBody>
      </p:sp>
      <p:sp>
        <p:nvSpPr>
          <p:cNvPr id="10" name="Text 8"/>
          <p:cNvSpPr/>
          <p:nvPr/>
        </p:nvSpPr>
        <p:spPr>
          <a:xfrm>
            <a:off x="7777282" y="3617238"/>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Die gezählten Tropfen müssen auf einem LCD oder über LEDs sichtbar gemacht werden.</a:t>
            </a:r>
            <a:endParaRPr lang="en-US" sz="1750" dirty="0"/>
          </a:p>
        </p:txBody>
      </p:sp>
      <p:sp>
        <p:nvSpPr>
          <p:cNvPr id="11" name="Shape 9"/>
          <p:cNvSpPr/>
          <p:nvPr/>
        </p:nvSpPr>
        <p:spPr>
          <a:xfrm>
            <a:off x="793790" y="4827151"/>
            <a:ext cx="6407944" cy="1748552"/>
          </a:xfrm>
          <a:prstGeom prst="roundRect">
            <a:avLst>
              <a:gd name="adj" fmla="val 8367"/>
            </a:avLst>
          </a:prstGeom>
          <a:solidFill>
            <a:srgbClr val="FFFFFF"/>
          </a:solidFill>
          <a:ln w="30480">
            <a:solidFill>
              <a:srgbClr val="D8D4D4"/>
            </a:solidFill>
            <a:prstDash val="solid"/>
          </a:ln>
        </p:spPr>
        <p:txBody>
          <a:bodyPr/>
          <a:lstStyle/>
          <a:p>
            <a:endParaRPr lang="de-DE"/>
          </a:p>
        </p:txBody>
      </p:sp>
      <p:sp>
        <p:nvSpPr>
          <p:cNvPr id="12" name="Shape 10"/>
          <p:cNvSpPr/>
          <p:nvPr/>
        </p:nvSpPr>
        <p:spPr>
          <a:xfrm>
            <a:off x="763310" y="4827151"/>
            <a:ext cx="121920" cy="1748552"/>
          </a:xfrm>
          <a:prstGeom prst="roundRect">
            <a:avLst>
              <a:gd name="adj" fmla="val 27907"/>
            </a:avLst>
          </a:prstGeom>
          <a:solidFill>
            <a:srgbClr val="E04F00"/>
          </a:solidFill>
          <a:ln/>
        </p:spPr>
        <p:txBody>
          <a:bodyPr/>
          <a:lstStyle/>
          <a:p>
            <a:endParaRPr lang="de-DE"/>
          </a:p>
        </p:txBody>
      </p:sp>
      <p:sp>
        <p:nvSpPr>
          <p:cNvPr id="13" name="Text 11"/>
          <p:cNvSpPr/>
          <p:nvPr/>
        </p:nvSpPr>
        <p:spPr>
          <a:xfrm>
            <a:off x="1142524" y="508444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Warnfunktion</a:t>
            </a:r>
            <a:endParaRPr lang="en-US" sz="2300" dirty="0"/>
          </a:p>
        </p:txBody>
      </p:sp>
      <p:sp>
        <p:nvSpPr>
          <p:cNvPr id="14" name="Text 12"/>
          <p:cNvSpPr/>
          <p:nvPr/>
        </p:nvSpPr>
        <p:spPr>
          <a:xfrm>
            <a:off x="1142524" y="5592604"/>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Optional: Ein akustischer oder visueller Alarm bei Erreichen eines vordefinierten Limits.</a:t>
            </a:r>
            <a:endParaRPr lang="en-US" sz="1750" dirty="0"/>
          </a:p>
        </p:txBody>
      </p:sp>
      <p:sp>
        <p:nvSpPr>
          <p:cNvPr id="15" name="Shape 13"/>
          <p:cNvSpPr/>
          <p:nvPr/>
        </p:nvSpPr>
        <p:spPr>
          <a:xfrm>
            <a:off x="7428548" y="4827151"/>
            <a:ext cx="6408063" cy="1748552"/>
          </a:xfrm>
          <a:prstGeom prst="roundRect">
            <a:avLst>
              <a:gd name="adj" fmla="val 8367"/>
            </a:avLst>
          </a:prstGeom>
          <a:solidFill>
            <a:srgbClr val="FFFFFF"/>
          </a:solidFill>
          <a:ln w="30480">
            <a:solidFill>
              <a:srgbClr val="D8D4D4"/>
            </a:solidFill>
            <a:prstDash val="solid"/>
          </a:ln>
        </p:spPr>
        <p:txBody>
          <a:bodyPr/>
          <a:lstStyle/>
          <a:p>
            <a:endParaRPr lang="de-DE"/>
          </a:p>
        </p:txBody>
      </p:sp>
      <p:sp>
        <p:nvSpPr>
          <p:cNvPr id="16" name="Shape 14"/>
          <p:cNvSpPr/>
          <p:nvPr/>
        </p:nvSpPr>
        <p:spPr>
          <a:xfrm>
            <a:off x="7398067" y="4827151"/>
            <a:ext cx="121920" cy="1748552"/>
          </a:xfrm>
          <a:prstGeom prst="roundRect">
            <a:avLst>
              <a:gd name="adj" fmla="val 27907"/>
            </a:avLst>
          </a:prstGeom>
          <a:solidFill>
            <a:srgbClr val="E04F00"/>
          </a:solidFill>
          <a:ln/>
        </p:spPr>
        <p:txBody>
          <a:bodyPr/>
          <a:lstStyle/>
          <a:p>
            <a:endParaRPr lang="de-DE"/>
          </a:p>
        </p:txBody>
      </p:sp>
      <p:sp>
        <p:nvSpPr>
          <p:cNvPr id="17" name="Text 15"/>
          <p:cNvSpPr/>
          <p:nvPr/>
        </p:nvSpPr>
        <p:spPr>
          <a:xfrm>
            <a:off x="7777282" y="508444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Datenprotokollierung</a:t>
            </a:r>
            <a:endParaRPr lang="en-US" sz="2300" dirty="0"/>
          </a:p>
        </p:txBody>
      </p:sp>
      <p:sp>
        <p:nvSpPr>
          <p:cNvPr id="18" name="Text 16"/>
          <p:cNvSpPr/>
          <p:nvPr/>
        </p:nvSpPr>
        <p:spPr>
          <a:xfrm>
            <a:off x="7777282" y="5592604"/>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Speicherung der Zähldaten für spätere Analyse und Dokumentation.</a:t>
            </a:r>
            <a:endParaRPr lang="en-US" sz="1750" dirty="0"/>
          </a:p>
        </p:txBody>
      </p:sp>
      <p:sp>
        <p:nvSpPr>
          <p:cNvPr id="19" name="Rechteck 18">
            <a:extLst>
              <a:ext uri="{FF2B5EF4-FFF2-40B4-BE49-F238E27FC236}">
                <a16:creationId xmlns:a16="http://schemas.microsoft.com/office/drawing/2014/main" id="{B04AF628-3BAE-F2CF-F3FB-FA4E6BDEE0EB}"/>
              </a:ext>
            </a:extLst>
          </p:cNvPr>
          <p:cNvSpPr/>
          <p:nvPr/>
        </p:nvSpPr>
        <p:spPr>
          <a:xfrm>
            <a:off x="11820525" y="7553325"/>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0" name="Textfeld 19">
            <a:extLst>
              <a:ext uri="{FF2B5EF4-FFF2-40B4-BE49-F238E27FC236}">
                <a16:creationId xmlns:a16="http://schemas.microsoft.com/office/drawing/2014/main" id="{238802EB-C1CC-BA3D-84A3-095F33DCEF7A}"/>
              </a:ext>
            </a:extLst>
          </p:cNvPr>
          <p:cNvSpPr txBox="1"/>
          <p:nvPr/>
        </p:nvSpPr>
        <p:spPr>
          <a:xfrm>
            <a:off x="13336250" y="7710100"/>
            <a:ext cx="1015960" cy="276999"/>
          </a:xfrm>
          <a:prstGeom prst="rect">
            <a:avLst/>
          </a:prstGeom>
          <a:noFill/>
        </p:spPr>
        <p:txBody>
          <a:bodyPr wrap="square" rtlCol="0">
            <a:spAutoFit/>
          </a:bodyPr>
          <a:lstStyle/>
          <a:p>
            <a:r>
              <a:rPr lang="de-DE" sz="1200" dirty="0">
                <a:latin typeface="DM Sans" pitchFamily="2" charset="0"/>
              </a:rPr>
              <a:t>4 von 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17920" y="574715"/>
            <a:ext cx="7680960" cy="1371600"/>
          </a:xfrm>
          <a:prstGeom prst="rect">
            <a:avLst/>
          </a:prstGeom>
          <a:noFill/>
          <a:ln/>
        </p:spPr>
        <p:txBody>
          <a:bodyPr wrap="square" lIns="0" tIns="0" rIns="0" bIns="0" rtlCol="0" anchor="t"/>
          <a:lstStyle/>
          <a:p>
            <a:pPr marL="0" indent="0" algn="l">
              <a:lnSpc>
                <a:spcPts val="5400"/>
              </a:lnSpc>
              <a:buNone/>
            </a:pPr>
            <a:r>
              <a:rPr lang="de-DE" sz="4650" noProof="0" dirty="0">
                <a:solidFill>
                  <a:srgbClr val="020202"/>
                </a:solidFill>
                <a:latin typeface="PT Serif" pitchFamily="34" charset="0"/>
                <a:ea typeface="PT Serif" pitchFamily="34" charset="-122"/>
                <a:cs typeface="PT Serif" pitchFamily="34" charset="-120"/>
              </a:rPr>
              <a:t>Hardware-Komponenten im Überblick</a:t>
            </a:r>
            <a:endParaRPr lang="de-DE" sz="4650" noProof="0" dirty="0"/>
          </a:p>
        </p:txBody>
      </p:sp>
      <p:sp>
        <p:nvSpPr>
          <p:cNvPr id="4" name="Text 1"/>
          <p:cNvSpPr/>
          <p:nvPr/>
        </p:nvSpPr>
        <p:spPr>
          <a:xfrm>
            <a:off x="6217920" y="2259806"/>
            <a:ext cx="7680960" cy="668893"/>
          </a:xfrm>
          <a:prstGeom prst="rect">
            <a:avLst/>
          </a:prstGeom>
          <a:noFill/>
          <a:ln/>
        </p:spPr>
        <p:txBody>
          <a:bodyPr wrap="square" lIns="0" tIns="0" rIns="0" bIns="0" rtlCol="0" anchor="t"/>
          <a:lstStyle/>
          <a:p>
            <a:pPr marL="0" indent="0" algn="l">
              <a:lnSpc>
                <a:spcPts val="2600"/>
              </a:lnSpc>
              <a:buNone/>
            </a:pPr>
            <a:r>
              <a:rPr lang="de-DE" sz="1600" noProof="0" dirty="0">
                <a:solidFill>
                  <a:srgbClr val="383838"/>
                </a:solidFill>
                <a:latin typeface="DM Sans" pitchFamily="34" charset="0"/>
                <a:ea typeface="DM Sans" pitchFamily="34" charset="-122"/>
                <a:cs typeface="DM Sans" pitchFamily="34" charset="-120"/>
              </a:rPr>
              <a:t>Für den Bau des Tropfenzählers werden folgende wesentliche Komponenten benötigt:</a:t>
            </a:r>
            <a:endParaRPr lang="de-DE" sz="1600" noProof="0" dirty="0"/>
          </a:p>
        </p:txBody>
      </p:sp>
      <p:sp>
        <p:nvSpPr>
          <p:cNvPr id="5" name="Text 2"/>
          <p:cNvSpPr/>
          <p:nvPr/>
        </p:nvSpPr>
        <p:spPr>
          <a:xfrm>
            <a:off x="6217920" y="3351967"/>
            <a:ext cx="3585567" cy="668893"/>
          </a:xfrm>
          <a:prstGeom prst="rect">
            <a:avLst/>
          </a:prstGeom>
          <a:noFill/>
          <a:ln/>
        </p:spPr>
        <p:txBody>
          <a:bodyPr wrap="square" lIns="0" tIns="0" rIns="0" bIns="0" rtlCol="0" anchor="t"/>
          <a:lstStyle/>
          <a:p>
            <a:pPr marL="342900" indent="-342900" algn="l">
              <a:lnSpc>
                <a:spcPts val="2600"/>
              </a:lnSpc>
              <a:buSzPct val="100000"/>
              <a:buChar char="•"/>
            </a:pPr>
            <a:r>
              <a:rPr lang="de-DE" sz="1600" noProof="0" dirty="0">
                <a:solidFill>
                  <a:srgbClr val="E04F00"/>
                </a:solidFill>
                <a:latin typeface="DM Sans" pitchFamily="34" charset="0"/>
                <a:ea typeface="DM Sans" pitchFamily="34" charset="-122"/>
                <a:cs typeface="DM Sans" pitchFamily="34" charset="-120"/>
              </a:rPr>
              <a:t>Raspberry Pi 4B:</a:t>
            </a:r>
            <a:r>
              <a:rPr lang="de-DE" sz="1600" noProof="0" dirty="0">
                <a:solidFill>
                  <a:srgbClr val="383838"/>
                </a:solidFill>
                <a:latin typeface="DM Sans" pitchFamily="34" charset="0"/>
                <a:ea typeface="DM Sans" pitchFamily="34" charset="-122"/>
                <a:cs typeface="DM Sans" pitchFamily="34" charset="-120"/>
              </a:rPr>
              <a:t> Das Herzstück der Steuerung.</a:t>
            </a:r>
            <a:endParaRPr lang="de-DE" sz="1600" noProof="0" dirty="0"/>
          </a:p>
        </p:txBody>
      </p:sp>
      <p:sp>
        <p:nvSpPr>
          <p:cNvPr id="6" name="Text 3"/>
          <p:cNvSpPr/>
          <p:nvPr/>
        </p:nvSpPr>
        <p:spPr>
          <a:xfrm>
            <a:off x="6217920" y="4093964"/>
            <a:ext cx="3585567" cy="1337786"/>
          </a:xfrm>
          <a:prstGeom prst="rect">
            <a:avLst/>
          </a:prstGeom>
          <a:noFill/>
          <a:ln/>
        </p:spPr>
        <p:txBody>
          <a:bodyPr wrap="square" lIns="0" tIns="0" rIns="0" bIns="0" rtlCol="0" anchor="t"/>
          <a:lstStyle/>
          <a:p>
            <a:pPr marL="342900" indent="-342900" algn="l">
              <a:lnSpc>
                <a:spcPts val="2600"/>
              </a:lnSpc>
              <a:buSzPct val="100000"/>
              <a:buChar char="•"/>
            </a:pPr>
            <a:r>
              <a:rPr lang="de-DE" sz="1600" noProof="0" dirty="0">
                <a:solidFill>
                  <a:srgbClr val="E04F00"/>
                </a:solidFill>
                <a:latin typeface="DM Sans" pitchFamily="34" charset="0"/>
                <a:ea typeface="DM Sans" pitchFamily="34" charset="-122"/>
                <a:cs typeface="DM Sans" pitchFamily="34" charset="-120"/>
              </a:rPr>
              <a:t>Tropfensensor:</a:t>
            </a:r>
            <a:r>
              <a:rPr lang="de-DE" sz="1600" noProof="0" dirty="0">
                <a:solidFill>
                  <a:srgbClr val="383838"/>
                </a:solidFill>
                <a:latin typeface="DM Sans" pitchFamily="34" charset="0"/>
                <a:ea typeface="DM Sans" pitchFamily="34" charset="-122"/>
                <a:cs typeface="DM Sans" pitchFamily="34" charset="-120"/>
              </a:rPr>
              <a:t> Eine Infrarot-Lichtschranke, oder eine Fotodiode zur Detektion der Tropfen.</a:t>
            </a:r>
            <a:endParaRPr lang="de-DE" sz="1600" noProof="0" dirty="0"/>
          </a:p>
        </p:txBody>
      </p:sp>
      <p:sp>
        <p:nvSpPr>
          <p:cNvPr id="7" name="Text 4"/>
          <p:cNvSpPr/>
          <p:nvPr/>
        </p:nvSpPr>
        <p:spPr>
          <a:xfrm>
            <a:off x="6217920" y="5504855"/>
            <a:ext cx="3585567" cy="1337786"/>
          </a:xfrm>
          <a:prstGeom prst="rect">
            <a:avLst/>
          </a:prstGeom>
          <a:noFill/>
          <a:ln/>
        </p:spPr>
        <p:txBody>
          <a:bodyPr wrap="square" lIns="0" tIns="0" rIns="0" bIns="0" rtlCol="0" anchor="t"/>
          <a:lstStyle/>
          <a:p>
            <a:pPr marL="342900" indent="-342900" algn="l">
              <a:lnSpc>
                <a:spcPts val="2600"/>
              </a:lnSpc>
              <a:buSzPct val="100000"/>
              <a:buChar char="•"/>
            </a:pPr>
            <a:r>
              <a:rPr lang="de-DE" sz="1600" noProof="0" dirty="0">
                <a:solidFill>
                  <a:srgbClr val="E04F00"/>
                </a:solidFill>
                <a:latin typeface="DM Sans" pitchFamily="34" charset="0"/>
                <a:ea typeface="DM Sans" pitchFamily="34" charset="-122"/>
                <a:cs typeface="DM Sans" pitchFamily="34" charset="-120"/>
              </a:rPr>
              <a:t>Anzeigeeinheit:</a:t>
            </a:r>
            <a:r>
              <a:rPr lang="de-DE" sz="1600" noProof="0" dirty="0">
                <a:solidFill>
                  <a:srgbClr val="383838"/>
                </a:solidFill>
                <a:latin typeface="DM Sans" pitchFamily="34" charset="0"/>
                <a:ea typeface="DM Sans" pitchFamily="34" charset="-122"/>
                <a:cs typeface="DM Sans" pitchFamily="34" charset="-120"/>
              </a:rPr>
              <a:t> Ein LCD-Display, oder LED-Lampe zur Visualisierung der Zählergebnisse.</a:t>
            </a:r>
            <a:endParaRPr lang="de-DE" sz="1600" noProof="0" dirty="0"/>
          </a:p>
        </p:txBody>
      </p:sp>
      <p:sp>
        <p:nvSpPr>
          <p:cNvPr id="8" name="Text 5"/>
          <p:cNvSpPr/>
          <p:nvPr/>
        </p:nvSpPr>
        <p:spPr>
          <a:xfrm>
            <a:off x="6217920" y="6915745"/>
            <a:ext cx="3585567" cy="668893"/>
          </a:xfrm>
          <a:prstGeom prst="rect">
            <a:avLst/>
          </a:prstGeom>
          <a:noFill/>
          <a:ln/>
        </p:spPr>
        <p:txBody>
          <a:bodyPr wrap="square" lIns="0" tIns="0" rIns="0" bIns="0" rtlCol="0" anchor="t"/>
          <a:lstStyle/>
          <a:p>
            <a:pPr marL="342900" indent="-342900" algn="l">
              <a:lnSpc>
                <a:spcPts val="2600"/>
              </a:lnSpc>
              <a:buSzPct val="100000"/>
              <a:buChar char="•"/>
            </a:pPr>
            <a:r>
              <a:rPr lang="de-DE" sz="1600" noProof="0" dirty="0">
                <a:solidFill>
                  <a:srgbClr val="E04F00"/>
                </a:solidFill>
                <a:latin typeface="DM Sans" pitchFamily="34" charset="0"/>
                <a:ea typeface="DM Sans" pitchFamily="34" charset="-122"/>
                <a:cs typeface="DM Sans" pitchFamily="34" charset="-120"/>
              </a:rPr>
              <a:t>Taster:</a:t>
            </a:r>
            <a:r>
              <a:rPr lang="de-DE" sz="1600" noProof="0" dirty="0">
                <a:solidFill>
                  <a:srgbClr val="383838"/>
                </a:solidFill>
                <a:latin typeface="DM Sans" pitchFamily="34" charset="0"/>
                <a:ea typeface="DM Sans" pitchFamily="34" charset="-122"/>
                <a:cs typeface="DM Sans" pitchFamily="34" charset="-120"/>
              </a:rPr>
              <a:t> Für Funktionen wie </a:t>
            </a:r>
            <a:r>
              <a:rPr lang="de-DE" sz="1600" noProof="0" dirty="0" err="1">
                <a:solidFill>
                  <a:srgbClr val="383838"/>
                </a:solidFill>
                <a:latin typeface="DM Sans" pitchFamily="34" charset="0"/>
                <a:ea typeface="DM Sans" pitchFamily="34" charset="-122"/>
                <a:cs typeface="DM Sans" pitchFamily="34" charset="-120"/>
              </a:rPr>
              <a:t>Reset</a:t>
            </a:r>
            <a:r>
              <a:rPr lang="de-DE" sz="1600" noProof="0" dirty="0">
                <a:solidFill>
                  <a:srgbClr val="383838"/>
                </a:solidFill>
                <a:latin typeface="DM Sans" pitchFamily="34" charset="0"/>
                <a:ea typeface="DM Sans" pitchFamily="34" charset="-122"/>
                <a:cs typeface="DM Sans" pitchFamily="34" charset="-120"/>
              </a:rPr>
              <a:t> oder Start der Zählung.</a:t>
            </a:r>
            <a:br>
              <a:rPr lang="de-DE" sz="1600" noProof="0" dirty="0">
                <a:solidFill>
                  <a:srgbClr val="383838"/>
                </a:solidFill>
                <a:latin typeface="DM Sans" pitchFamily="34" charset="0"/>
                <a:ea typeface="DM Sans" pitchFamily="34" charset="-122"/>
                <a:cs typeface="DM Sans" pitchFamily="34" charset="-120"/>
              </a:rPr>
            </a:br>
            <a:endParaRPr lang="de-DE" sz="1600" noProof="0" dirty="0"/>
          </a:p>
        </p:txBody>
      </p:sp>
      <p:sp>
        <p:nvSpPr>
          <p:cNvPr id="9" name="Text 6"/>
          <p:cNvSpPr/>
          <p:nvPr/>
        </p:nvSpPr>
        <p:spPr>
          <a:xfrm>
            <a:off x="10320933" y="3351967"/>
            <a:ext cx="3585567" cy="1003340"/>
          </a:xfrm>
          <a:prstGeom prst="rect">
            <a:avLst/>
          </a:prstGeom>
          <a:noFill/>
          <a:ln/>
        </p:spPr>
        <p:txBody>
          <a:bodyPr wrap="square" lIns="0" tIns="0" rIns="0" bIns="0" rtlCol="0" anchor="t"/>
          <a:lstStyle/>
          <a:p>
            <a:pPr marL="342900" indent="-342900" algn="l">
              <a:lnSpc>
                <a:spcPts val="2600"/>
              </a:lnSpc>
              <a:buSzPct val="100000"/>
              <a:buChar char="•"/>
            </a:pPr>
            <a:r>
              <a:rPr lang="de-DE" sz="1600" noProof="0" dirty="0">
                <a:solidFill>
                  <a:srgbClr val="E04F00"/>
                </a:solidFill>
                <a:latin typeface="DM Sans" pitchFamily="34" charset="0"/>
                <a:ea typeface="DM Sans" pitchFamily="34" charset="-122"/>
                <a:cs typeface="DM Sans" pitchFamily="34" charset="-120"/>
              </a:rPr>
              <a:t>Stromversorgung:</a:t>
            </a:r>
            <a:r>
              <a:rPr lang="de-DE" sz="1600" noProof="0" dirty="0">
                <a:solidFill>
                  <a:srgbClr val="383838"/>
                </a:solidFill>
                <a:latin typeface="DM Sans" pitchFamily="34" charset="0"/>
                <a:ea typeface="DM Sans" pitchFamily="34" charset="-122"/>
                <a:cs typeface="DM Sans" pitchFamily="34" charset="-120"/>
              </a:rPr>
              <a:t> Ein passendes Netzteil für den Raspberry Pi und die Peripherie.</a:t>
            </a:r>
            <a:endParaRPr lang="de-DE" sz="1600" noProof="0" dirty="0"/>
          </a:p>
        </p:txBody>
      </p:sp>
      <p:sp>
        <p:nvSpPr>
          <p:cNvPr id="10" name="Text 7"/>
          <p:cNvSpPr/>
          <p:nvPr/>
        </p:nvSpPr>
        <p:spPr>
          <a:xfrm>
            <a:off x="10320933" y="4428411"/>
            <a:ext cx="3585567" cy="1003340"/>
          </a:xfrm>
          <a:prstGeom prst="rect">
            <a:avLst/>
          </a:prstGeom>
          <a:noFill/>
          <a:ln/>
        </p:spPr>
        <p:txBody>
          <a:bodyPr wrap="square" lIns="0" tIns="0" rIns="0" bIns="0" rtlCol="0" anchor="t"/>
          <a:lstStyle/>
          <a:p>
            <a:pPr marL="342900" indent="-342900" algn="l">
              <a:lnSpc>
                <a:spcPts val="2600"/>
              </a:lnSpc>
              <a:buSzPct val="100000"/>
              <a:buChar char="•"/>
            </a:pPr>
            <a:r>
              <a:rPr lang="de-DE" sz="1600" noProof="0" dirty="0">
                <a:solidFill>
                  <a:srgbClr val="E04F00"/>
                </a:solidFill>
                <a:latin typeface="DM Sans" pitchFamily="34" charset="0"/>
                <a:ea typeface="DM Sans" pitchFamily="34" charset="-122"/>
                <a:cs typeface="DM Sans" pitchFamily="34" charset="-120"/>
              </a:rPr>
              <a:t>Verbindungselemente:</a:t>
            </a:r>
            <a:r>
              <a:rPr lang="de-DE" sz="1600" noProof="0" dirty="0">
                <a:solidFill>
                  <a:srgbClr val="383838"/>
                </a:solidFill>
                <a:latin typeface="DM Sans" pitchFamily="34" charset="0"/>
                <a:ea typeface="DM Sans" pitchFamily="34" charset="-122"/>
                <a:cs typeface="DM Sans" pitchFamily="34" charset="-120"/>
              </a:rPr>
              <a:t> Kabel, Widerstände, Breadboard oder eine Platine.</a:t>
            </a:r>
            <a:endParaRPr lang="de-DE" sz="1600" noProof="0" dirty="0"/>
          </a:p>
        </p:txBody>
      </p:sp>
      <p:sp>
        <p:nvSpPr>
          <p:cNvPr id="11" name="Text 8"/>
          <p:cNvSpPr/>
          <p:nvPr/>
        </p:nvSpPr>
        <p:spPr>
          <a:xfrm>
            <a:off x="10320933" y="5504855"/>
            <a:ext cx="3585567" cy="668893"/>
          </a:xfrm>
          <a:prstGeom prst="rect">
            <a:avLst/>
          </a:prstGeom>
          <a:noFill/>
          <a:ln/>
        </p:spPr>
        <p:txBody>
          <a:bodyPr wrap="square" lIns="0" tIns="0" rIns="0" bIns="0" rtlCol="0" anchor="t"/>
          <a:lstStyle/>
          <a:p>
            <a:pPr marL="342900" indent="-342900" algn="l">
              <a:lnSpc>
                <a:spcPts val="2600"/>
              </a:lnSpc>
              <a:buSzPct val="100000"/>
              <a:buChar char="•"/>
            </a:pPr>
            <a:r>
              <a:rPr lang="de-DE" sz="1600" noProof="0" dirty="0">
                <a:solidFill>
                  <a:srgbClr val="E04F00"/>
                </a:solidFill>
                <a:latin typeface="DM Sans" pitchFamily="34" charset="0"/>
                <a:ea typeface="DM Sans" pitchFamily="34" charset="-122"/>
                <a:cs typeface="DM Sans" pitchFamily="34" charset="-120"/>
              </a:rPr>
              <a:t>Optional:</a:t>
            </a:r>
            <a:r>
              <a:rPr lang="de-DE" sz="1600" noProof="0" dirty="0">
                <a:solidFill>
                  <a:srgbClr val="383838"/>
                </a:solidFill>
                <a:latin typeface="DM Sans" pitchFamily="34" charset="0"/>
                <a:ea typeface="DM Sans" pitchFamily="34" charset="-122"/>
                <a:cs typeface="DM Sans" pitchFamily="34" charset="-120"/>
              </a:rPr>
              <a:t> Eine kleine Pumpe zur kontrollierten Flüssigkeitsabgabe.</a:t>
            </a:r>
            <a:endParaRPr lang="de-DE" sz="1600" noProof="0" dirty="0"/>
          </a:p>
        </p:txBody>
      </p:sp>
      <p:sp>
        <p:nvSpPr>
          <p:cNvPr id="12" name="Rechteck 11">
            <a:extLst>
              <a:ext uri="{FF2B5EF4-FFF2-40B4-BE49-F238E27FC236}">
                <a16:creationId xmlns:a16="http://schemas.microsoft.com/office/drawing/2014/main" id="{74910D0B-4D97-7013-41A7-A3A225F37400}"/>
              </a:ext>
            </a:extLst>
          </p:cNvPr>
          <p:cNvSpPr/>
          <p:nvPr/>
        </p:nvSpPr>
        <p:spPr>
          <a:xfrm>
            <a:off x="11820525" y="7553325"/>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noProof="0" dirty="0"/>
          </a:p>
        </p:txBody>
      </p:sp>
      <p:sp>
        <p:nvSpPr>
          <p:cNvPr id="13" name="Textfeld 12">
            <a:extLst>
              <a:ext uri="{FF2B5EF4-FFF2-40B4-BE49-F238E27FC236}">
                <a16:creationId xmlns:a16="http://schemas.microsoft.com/office/drawing/2014/main" id="{7AD4A7D9-DCA8-9B63-6A5D-F7A866B51FF6}"/>
              </a:ext>
            </a:extLst>
          </p:cNvPr>
          <p:cNvSpPr txBox="1"/>
          <p:nvPr/>
        </p:nvSpPr>
        <p:spPr>
          <a:xfrm>
            <a:off x="13336250" y="7710100"/>
            <a:ext cx="1015960" cy="276999"/>
          </a:xfrm>
          <a:prstGeom prst="rect">
            <a:avLst/>
          </a:prstGeom>
          <a:noFill/>
        </p:spPr>
        <p:txBody>
          <a:bodyPr wrap="square" rtlCol="0">
            <a:spAutoFit/>
          </a:bodyPr>
          <a:lstStyle/>
          <a:p>
            <a:r>
              <a:rPr lang="de-DE" sz="1200" noProof="0" dirty="0">
                <a:latin typeface="DM Sans" pitchFamily="2" charset="0"/>
              </a:rPr>
              <a:t>5 von 10</a:t>
            </a:r>
          </a:p>
        </p:txBody>
      </p:sp>
      <p:pic>
        <p:nvPicPr>
          <p:cNvPr id="14" name="Grafik 13" descr="Ein Bild, das Spielzeug, Im Haus, Hebel enthält.&#10;&#10;KI-generierte Inhalte können fehlerhaft sein.">
            <a:extLst>
              <a:ext uri="{FF2B5EF4-FFF2-40B4-BE49-F238E27FC236}">
                <a16:creationId xmlns:a16="http://schemas.microsoft.com/office/drawing/2014/main" id="{E87A4A24-1BE1-EA09-F583-3D0AD924FDA2}"/>
              </a:ext>
            </a:extLst>
          </p:cNvPr>
          <p:cNvPicPr>
            <a:picLocks noChangeAspect="1"/>
          </p:cNvPicPr>
          <p:nvPr/>
        </p:nvPicPr>
        <p:blipFill>
          <a:blip r:embed="rId3"/>
          <a:stretch>
            <a:fillRect/>
          </a:stretch>
        </p:blipFill>
        <p:spPr>
          <a:xfrm>
            <a:off x="0" y="0"/>
            <a:ext cx="5486400" cy="8229600"/>
          </a:xfrm>
          <a:prstGeom prst="rect">
            <a:avLst/>
          </a:prstGeom>
          <a:ln>
            <a:noFill/>
          </a:ln>
          <a:effectLst>
            <a:softEdge rad="2159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20948"/>
            <a:ext cx="11685984"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Funktionsweise: Vom Tropfen zum Zählwert</a:t>
            </a:r>
            <a:endParaRPr lang="en-US" sz="4650" dirty="0"/>
          </a:p>
        </p:txBody>
      </p:sp>
      <p:pic>
        <p:nvPicPr>
          <p:cNvPr id="3" name="Image 0" descr="preencoded.png"/>
          <p:cNvPicPr>
            <a:picLocks noChangeAspect="1"/>
          </p:cNvPicPr>
          <p:nvPr/>
        </p:nvPicPr>
        <p:blipFill>
          <a:blip r:embed="rId3"/>
          <a:stretch>
            <a:fillRect/>
          </a:stretch>
        </p:blipFill>
        <p:spPr>
          <a:xfrm>
            <a:off x="793790" y="2118836"/>
            <a:ext cx="6521410" cy="907256"/>
          </a:xfrm>
          <a:prstGeom prst="rect">
            <a:avLst/>
          </a:prstGeom>
        </p:spPr>
      </p:pic>
      <p:sp>
        <p:nvSpPr>
          <p:cNvPr id="4" name="Text 1"/>
          <p:cNvSpPr/>
          <p:nvPr/>
        </p:nvSpPr>
        <p:spPr>
          <a:xfrm>
            <a:off x="1020604" y="325290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Tropfendetektion</a:t>
            </a:r>
            <a:endParaRPr lang="en-US" sz="2300" dirty="0"/>
          </a:p>
        </p:txBody>
      </p:sp>
      <p:sp>
        <p:nvSpPr>
          <p:cNvPr id="5" name="Text 2"/>
          <p:cNvSpPr/>
          <p:nvPr/>
        </p:nvSpPr>
        <p:spPr>
          <a:xfrm>
            <a:off x="1020604" y="3761065"/>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Ein Flüssigkeitstropfen fällt durch den Sensorbereich.</a:t>
            </a:r>
            <a:endParaRPr lang="en-US" sz="1750" dirty="0"/>
          </a:p>
        </p:txBody>
      </p:sp>
      <p:pic>
        <p:nvPicPr>
          <p:cNvPr id="6" name="Image 1" descr="preencoded.png"/>
          <p:cNvPicPr>
            <a:picLocks noChangeAspect="1"/>
          </p:cNvPicPr>
          <p:nvPr/>
        </p:nvPicPr>
        <p:blipFill>
          <a:blip r:embed="rId4"/>
          <a:stretch>
            <a:fillRect/>
          </a:stretch>
        </p:blipFill>
        <p:spPr>
          <a:xfrm>
            <a:off x="7315200" y="2118836"/>
            <a:ext cx="6521410" cy="907256"/>
          </a:xfrm>
          <a:prstGeom prst="rect">
            <a:avLst/>
          </a:prstGeom>
        </p:spPr>
      </p:pic>
      <p:sp>
        <p:nvSpPr>
          <p:cNvPr id="7" name="Text 3"/>
          <p:cNvSpPr/>
          <p:nvPr/>
        </p:nvSpPr>
        <p:spPr>
          <a:xfrm>
            <a:off x="7542014" y="325290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Signalübertragung</a:t>
            </a:r>
            <a:endParaRPr lang="en-US" sz="2300" dirty="0"/>
          </a:p>
        </p:txBody>
      </p:sp>
      <p:sp>
        <p:nvSpPr>
          <p:cNvPr id="8" name="Text 4"/>
          <p:cNvSpPr/>
          <p:nvPr/>
        </p:nvSpPr>
        <p:spPr>
          <a:xfrm>
            <a:off x="7542014" y="3761065"/>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Der Sensor sendet ein elektrisches Signal an den GPIO-Pin des Raspberry Pi.</a:t>
            </a:r>
            <a:endParaRPr lang="en-US" sz="1750" dirty="0"/>
          </a:p>
        </p:txBody>
      </p:sp>
      <p:pic>
        <p:nvPicPr>
          <p:cNvPr id="9" name="Image 2" descr="preencoded.png"/>
          <p:cNvPicPr>
            <a:picLocks noChangeAspect="1"/>
          </p:cNvPicPr>
          <p:nvPr/>
        </p:nvPicPr>
        <p:blipFill>
          <a:blip r:embed="rId5"/>
          <a:stretch>
            <a:fillRect/>
          </a:stretch>
        </p:blipFill>
        <p:spPr>
          <a:xfrm>
            <a:off x="793790" y="4713684"/>
            <a:ext cx="6521410" cy="907256"/>
          </a:xfrm>
          <a:prstGeom prst="rect">
            <a:avLst/>
          </a:prstGeom>
        </p:spPr>
      </p:pic>
      <p:sp>
        <p:nvSpPr>
          <p:cNvPr id="10" name="Text 5"/>
          <p:cNvSpPr/>
          <p:nvPr/>
        </p:nvSpPr>
        <p:spPr>
          <a:xfrm>
            <a:off x="1020604" y="584775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Zähllogik</a:t>
            </a:r>
            <a:endParaRPr lang="en-US" sz="2300" dirty="0"/>
          </a:p>
        </p:txBody>
      </p:sp>
      <p:sp>
        <p:nvSpPr>
          <p:cNvPr id="11" name="Text 6"/>
          <p:cNvSpPr/>
          <p:nvPr/>
        </p:nvSpPr>
        <p:spPr>
          <a:xfrm>
            <a:off x="1020604" y="635591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Ein Python-Skript auf dem Raspberry Pi registriert und zählt jeden Tropfen.</a:t>
            </a:r>
            <a:endParaRPr lang="en-US" sz="1750" dirty="0"/>
          </a:p>
        </p:txBody>
      </p:sp>
      <p:pic>
        <p:nvPicPr>
          <p:cNvPr id="12" name="Image 3" descr="preencoded.png"/>
          <p:cNvPicPr>
            <a:picLocks noChangeAspect="1"/>
          </p:cNvPicPr>
          <p:nvPr/>
        </p:nvPicPr>
        <p:blipFill>
          <a:blip r:embed="rId6"/>
          <a:stretch>
            <a:fillRect/>
          </a:stretch>
        </p:blipFill>
        <p:spPr>
          <a:xfrm>
            <a:off x="7315200" y="4713684"/>
            <a:ext cx="6521410" cy="907256"/>
          </a:xfrm>
          <a:prstGeom prst="rect">
            <a:avLst/>
          </a:prstGeom>
        </p:spPr>
      </p:pic>
      <p:sp>
        <p:nvSpPr>
          <p:cNvPr id="13" name="Text 7"/>
          <p:cNvSpPr/>
          <p:nvPr/>
        </p:nvSpPr>
        <p:spPr>
          <a:xfrm>
            <a:off x="7542014" y="584775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Anzeige &amp; Kontrolle</a:t>
            </a:r>
            <a:endParaRPr lang="en-US" sz="2300" dirty="0"/>
          </a:p>
        </p:txBody>
      </p:sp>
      <p:sp>
        <p:nvSpPr>
          <p:cNvPr id="14" name="Text 8"/>
          <p:cNvSpPr/>
          <p:nvPr/>
        </p:nvSpPr>
        <p:spPr>
          <a:xfrm>
            <a:off x="7542014" y="635591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Die Anzeige wird aktualisiert; optional wird ein Limit überprüft und ein Alarm ausgelöst.</a:t>
            </a:r>
            <a:endParaRPr lang="en-US" sz="1750" dirty="0"/>
          </a:p>
        </p:txBody>
      </p:sp>
      <p:sp>
        <p:nvSpPr>
          <p:cNvPr id="15" name="Rechteck 14">
            <a:extLst>
              <a:ext uri="{FF2B5EF4-FFF2-40B4-BE49-F238E27FC236}">
                <a16:creationId xmlns:a16="http://schemas.microsoft.com/office/drawing/2014/main" id="{DE8C38E9-E816-DB7C-53C8-D05A67D1D0CB}"/>
              </a:ext>
            </a:extLst>
          </p:cNvPr>
          <p:cNvSpPr/>
          <p:nvPr/>
        </p:nvSpPr>
        <p:spPr>
          <a:xfrm>
            <a:off x="11820525" y="7553325"/>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6" name="Textfeld 15">
            <a:extLst>
              <a:ext uri="{FF2B5EF4-FFF2-40B4-BE49-F238E27FC236}">
                <a16:creationId xmlns:a16="http://schemas.microsoft.com/office/drawing/2014/main" id="{2F0E3A8A-F0C6-BD65-F7C9-E323FBA10514}"/>
              </a:ext>
            </a:extLst>
          </p:cNvPr>
          <p:cNvSpPr txBox="1"/>
          <p:nvPr/>
        </p:nvSpPr>
        <p:spPr>
          <a:xfrm>
            <a:off x="13336250" y="7710100"/>
            <a:ext cx="1015960" cy="276999"/>
          </a:xfrm>
          <a:prstGeom prst="rect">
            <a:avLst/>
          </a:prstGeom>
          <a:noFill/>
        </p:spPr>
        <p:txBody>
          <a:bodyPr wrap="square" rtlCol="0">
            <a:spAutoFit/>
          </a:bodyPr>
          <a:lstStyle/>
          <a:p>
            <a:r>
              <a:rPr lang="de-DE" sz="1200" dirty="0">
                <a:latin typeface="DM Sans" pitchFamily="2" charset="0"/>
              </a:rPr>
              <a:t>6 von 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8" name="Shape 1">
            <a:extLst>
              <a:ext uri="{FF2B5EF4-FFF2-40B4-BE49-F238E27FC236}">
                <a16:creationId xmlns:a16="http://schemas.microsoft.com/office/drawing/2014/main" id="{C7E10D4E-EDF0-873B-374C-0B98A18918B3}"/>
              </a:ext>
            </a:extLst>
          </p:cNvPr>
          <p:cNvSpPr/>
          <p:nvPr/>
        </p:nvSpPr>
        <p:spPr>
          <a:xfrm>
            <a:off x="1601510" y="5494255"/>
            <a:ext cx="4284940" cy="1386960"/>
          </a:xfrm>
          <a:prstGeom prst="roundRect">
            <a:avLst>
              <a:gd name="adj" fmla="val 8367"/>
            </a:avLst>
          </a:prstGeom>
          <a:solidFill>
            <a:srgbClr val="FFFFFF"/>
          </a:solidFill>
          <a:ln w="30480">
            <a:solidFill>
              <a:srgbClr val="D8D4D4"/>
            </a:solidFill>
            <a:prstDash val="solid"/>
          </a:ln>
        </p:spPr>
        <p:txBody>
          <a:bodyPr/>
          <a:lstStyle/>
          <a:p>
            <a:endParaRPr lang="de-DE" noProof="0" dirty="0"/>
          </a:p>
        </p:txBody>
      </p:sp>
      <p:sp>
        <p:nvSpPr>
          <p:cNvPr id="19" name="Shape 2">
            <a:extLst>
              <a:ext uri="{FF2B5EF4-FFF2-40B4-BE49-F238E27FC236}">
                <a16:creationId xmlns:a16="http://schemas.microsoft.com/office/drawing/2014/main" id="{C4D0BAD1-DA99-BA9C-6878-FEF12DBEA5EE}"/>
              </a:ext>
            </a:extLst>
          </p:cNvPr>
          <p:cNvSpPr/>
          <p:nvPr/>
        </p:nvSpPr>
        <p:spPr>
          <a:xfrm>
            <a:off x="1571030" y="5494255"/>
            <a:ext cx="81527" cy="1386960"/>
          </a:xfrm>
          <a:prstGeom prst="roundRect">
            <a:avLst>
              <a:gd name="adj" fmla="val 27907"/>
            </a:avLst>
          </a:prstGeom>
          <a:solidFill>
            <a:srgbClr val="E04F00"/>
          </a:solidFill>
          <a:ln/>
        </p:spPr>
        <p:txBody>
          <a:bodyPr/>
          <a:lstStyle/>
          <a:p>
            <a:endParaRPr lang="de-DE" noProof="0" dirty="0"/>
          </a:p>
        </p:txBody>
      </p:sp>
      <p:sp>
        <p:nvSpPr>
          <p:cNvPr id="16" name="Shape 1">
            <a:extLst>
              <a:ext uri="{FF2B5EF4-FFF2-40B4-BE49-F238E27FC236}">
                <a16:creationId xmlns:a16="http://schemas.microsoft.com/office/drawing/2014/main" id="{59B50580-5BAB-CC74-8227-511CAA53873A}"/>
              </a:ext>
            </a:extLst>
          </p:cNvPr>
          <p:cNvSpPr/>
          <p:nvPr/>
        </p:nvSpPr>
        <p:spPr>
          <a:xfrm>
            <a:off x="1601510" y="3741655"/>
            <a:ext cx="4284940" cy="1386960"/>
          </a:xfrm>
          <a:prstGeom prst="roundRect">
            <a:avLst>
              <a:gd name="adj" fmla="val 8367"/>
            </a:avLst>
          </a:prstGeom>
          <a:solidFill>
            <a:srgbClr val="FFFFFF"/>
          </a:solidFill>
          <a:ln w="30480">
            <a:solidFill>
              <a:srgbClr val="D8D4D4"/>
            </a:solidFill>
            <a:prstDash val="solid"/>
          </a:ln>
        </p:spPr>
        <p:txBody>
          <a:bodyPr/>
          <a:lstStyle/>
          <a:p>
            <a:endParaRPr lang="de-DE" noProof="0" dirty="0"/>
          </a:p>
        </p:txBody>
      </p:sp>
      <p:sp>
        <p:nvSpPr>
          <p:cNvPr id="17" name="Shape 2">
            <a:extLst>
              <a:ext uri="{FF2B5EF4-FFF2-40B4-BE49-F238E27FC236}">
                <a16:creationId xmlns:a16="http://schemas.microsoft.com/office/drawing/2014/main" id="{70049DC9-7584-A8B4-14EE-FEFF5ED73ADC}"/>
              </a:ext>
            </a:extLst>
          </p:cNvPr>
          <p:cNvSpPr/>
          <p:nvPr/>
        </p:nvSpPr>
        <p:spPr>
          <a:xfrm>
            <a:off x="1571030" y="3741655"/>
            <a:ext cx="81527" cy="1386960"/>
          </a:xfrm>
          <a:prstGeom prst="roundRect">
            <a:avLst>
              <a:gd name="adj" fmla="val 27907"/>
            </a:avLst>
          </a:prstGeom>
          <a:solidFill>
            <a:srgbClr val="E04F00"/>
          </a:solidFill>
          <a:ln/>
        </p:spPr>
        <p:txBody>
          <a:bodyPr/>
          <a:lstStyle/>
          <a:p>
            <a:endParaRPr lang="de-DE" noProof="0" dirty="0"/>
          </a:p>
        </p:txBody>
      </p:sp>
      <p:pic>
        <p:nvPicPr>
          <p:cNvPr id="10" name="Grafik 9">
            <a:extLst>
              <a:ext uri="{FF2B5EF4-FFF2-40B4-BE49-F238E27FC236}">
                <a16:creationId xmlns:a16="http://schemas.microsoft.com/office/drawing/2014/main" id="{DB1D9C20-735D-3658-6E2A-8441CF41D5B2}"/>
              </a:ext>
            </a:extLst>
          </p:cNvPr>
          <p:cNvPicPr>
            <a:picLocks noChangeAspect="1"/>
          </p:cNvPicPr>
          <p:nvPr/>
        </p:nvPicPr>
        <p:blipFill>
          <a:blip r:embed="rId3"/>
          <a:stretch>
            <a:fillRect/>
          </a:stretch>
        </p:blipFill>
        <p:spPr>
          <a:xfrm>
            <a:off x="8408312" y="1015247"/>
            <a:ext cx="5743575" cy="57435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 0"/>
          <p:cNvSpPr/>
          <p:nvPr/>
        </p:nvSpPr>
        <p:spPr>
          <a:xfrm>
            <a:off x="792241" y="824805"/>
            <a:ext cx="7888724" cy="724138"/>
          </a:xfrm>
          <a:prstGeom prst="rect">
            <a:avLst/>
          </a:prstGeom>
          <a:noFill/>
          <a:ln/>
        </p:spPr>
        <p:txBody>
          <a:bodyPr wrap="none" lIns="0" tIns="0" rIns="0" bIns="0" rtlCol="0" anchor="t"/>
          <a:lstStyle/>
          <a:p>
            <a:pPr marL="0" indent="0" algn="l">
              <a:lnSpc>
                <a:spcPts val="5700"/>
              </a:lnSpc>
              <a:buNone/>
            </a:pPr>
            <a:r>
              <a:rPr lang="de-DE" sz="4550" noProof="0" dirty="0">
                <a:solidFill>
                  <a:srgbClr val="020202"/>
                </a:solidFill>
                <a:latin typeface="PT Serif" pitchFamily="34" charset="0"/>
                <a:ea typeface="PT Serif" pitchFamily="34" charset="-122"/>
                <a:cs typeface="PT Serif" pitchFamily="34" charset="-120"/>
              </a:rPr>
              <a:t>Ausführung des Projektes</a:t>
            </a:r>
            <a:endParaRPr lang="de-DE" sz="4550" noProof="0" dirty="0"/>
          </a:p>
        </p:txBody>
      </p:sp>
      <p:sp>
        <p:nvSpPr>
          <p:cNvPr id="3" name="Text 1"/>
          <p:cNvSpPr/>
          <p:nvPr/>
        </p:nvSpPr>
        <p:spPr>
          <a:xfrm>
            <a:off x="772358" y="1772364"/>
            <a:ext cx="13085683" cy="353139"/>
          </a:xfrm>
          <a:prstGeom prst="rect">
            <a:avLst/>
          </a:prstGeom>
          <a:noFill/>
          <a:ln/>
        </p:spPr>
        <p:txBody>
          <a:bodyPr wrap="none" lIns="0" tIns="0" rIns="0" bIns="0" rtlCol="0" anchor="t"/>
          <a:lstStyle/>
          <a:p>
            <a:pPr marL="0" indent="0" algn="l">
              <a:lnSpc>
                <a:spcPts val="2750"/>
              </a:lnSpc>
              <a:buNone/>
            </a:pPr>
            <a:r>
              <a:rPr lang="de-DE" sz="2300" noProof="0" dirty="0">
                <a:latin typeface="PT Serif" panose="020A0603040505020204" pitchFamily="18" charset="0"/>
              </a:rPr>
              <a:t>Gemeinsame Tätigkeit:</a:t>
            </a:r>
            <a:endParaRPr lang="de-DE" sz="1750" noProof="0" dirty="0">
              <a:latin typeface="PT Serif" panose="020A0603040505020204" pitchFamily="18" charset="0"/>
            </a:endParaRPr>
          </a:p>
          <a:p>
            <a:pPr marL="285750" indent="-285750" algn="l">
              <a:lnSpc>
                <a:spcPts val="2750"/>
              </a:lnSpc>
              <a:buFontTx/>
              <a:buChar char="-"/>
            </a:pPr>
            <a:r>
              <a:rPr lang="de-DE" sz="1750" noProof="0" dirty="0">
                <a:latin typeface="PT Serif" panose="020A0603040505020204" pitchFamily="18" charset="0"/>
              </a:rPr>
              <a:t>Planung &amp; Zusammenbau des Prototypen. </a:t>
            </a:r>
          </a:p>
          <a:p>
            <a:pPr marL="285750" indent="-285750" algn="l">
              <a:lnSpc>
                <a:spcPts val="2750"/>
              </a:lnSpc>
              <a:buFontTx/>
              <a:buChar char="-"/>
            </a:pPr>
            <a:r>
              <a:rPr lang="de-DE" sz="1750" noProof="0" dirty="0">
                <a:latin typeface="PT Serif" panose="020A0603040505020204" pitchFamily="18" charset="0"/>
              </a:rPr>
              <a:t>Durchführung von Tests</a:t>
            </a:r>
          </a:p>
          <a:p>
            <a:pPr marL="285750" indent="-285750" algn="l">
              <a:lnSpc>
                <a:spcPts val="2750"/>
              </a:lnSpc>
              <a:buFontTx/>
              <a:buChar char="-"/>
            </a:pPr>
            <a:r>
              <a:rPr lang="de-DE" sz="1750" noProof="0" dirty="0">
                <a:latin typeface="PT Serif" panose="020A0603040505020204" pitchFamily="18" charset="0"/>
              </a:rPr>
              <a:t>Änderungen werden von der jeweils verantwortlichen Person auf</a:t>
            </a:r>
          </a:p>
          <a:p>
            <a:pPr algn="l">
              <a:lnSpc>
                <a:spcPts val="2750"/>
              </a:lnSpc>
            </a:pPr>
            <a:r>
              <a:rPr lang="de-DE" sz="1750" noProof="0" dirty="0">
                <a:latin typeface="PT Serif" panose="020A0603040505020204" pitchFamily="18" charset="0"/>
              </a:rPr>
              <a:t>     GitHub.com hochgeladen und aktualisiert.</a:t>
            </a:r>
          </a:p>
          <a:p>
            <a:pPr marL="0" indent="0" algn="l">
              <a:lnSpc>
                <a:spcPts val="2750"/>
              </a:lnSpc>
              <a:buNone/>
            </a:pPr>
            <a:endParaRPr lang="de-DE" sz="1750" noProof="0" dirty="0">
              <a:latin typeface="PT Serif" panose="020A0603040505020204" pitchFamily="18" charset="0"/>
            </a:endParaRPr>
          </a:p>
          <a:p>
            <a:pPr>
              <a:lnSpc>
                <a:spcPts val="2750"/>
              </a:lnSpc>
            </a:pPr>
            <a:r>
              <a:rPr lang="de-DE" sz="2300" noProof="0" dirty="0">
                <a:solidFill>
                  <a:srgbClr val="383838"/>
                </a:solidFill>
                <a:latin typeface="PT Serif" panose="020A0603040505020204" pitchFamily="18" charset="0"/>
                <a:ea typeface="DM Sans" pitchFamily="34" charset="-122"/>
                <a:cs typeface="DM Sans" pitchFamily="34" charset="-120"/>
              </a:rPr>
              <a:t>	Chinonso Mbanusi:</a:t>
            </a:r>
          </a:p>
          <a:p>
            <a:pPr marL="1657350" lvl="3" indent="-285750">
              <a:lnSpc>
                <a:spcPts val="2750"/>
              </a:lnSpc>
              <a:buFontTx/>
              <a:buChar char="-"/>
            </a:pPr>
            <a:r>
              <a:rPr lang="de-DE" sz="1750" noProof="0" dirty="0">
                <a:solidFill>
                  <a:srgbClr val="383838"/>
                </a:solidFill>
                <a:latin typeface="PT Serif" panose="020A0603040505020204" pitchFamily="18" charset="0"/>
                <a:ea typeface="DM Sans" pitchFamily="34" charset="-122"/>
                <a:cs typeface="DM Sans" pitchFamily="34" charset="-120"/>
              </a:rPr>
              <a:t>Erstellung des Schaltplans.</a:t>
            </a:r>
          </a:p>
          <a:p>
            <a:pPr marL="1657350" lvl="3" indent="-285750">
              <a:lnSpc>
                <a:spcPts val="2750"/>
              </a:lnSpc>
              <a:buFontTx/>
              <a:buChar char="-"/>
            </a:pPr>
            <a:r>
              <a:rPr lang="de-DE" sz="1750" noProof="0" dirty="0">
                <a:solidFill>
                  <a:srgbClr val="383838"/>
                </a:solidFill>
                <a:latin typeface="PT Serif" panose="020A0603040505020204" pitchFamily="18" charset="0"/>
                <a:ea typeface="DM Sans" pitchFamily="34" charset="-122"/>
                <a:cs typeface="DM Sans" pitchFamily="34" charset="-120"/>
              </a:rPr>
              <a:t>Dokumentation der Tests. </a:t>
            </a:r>
          </a:p>
          <a:p>
            <a:pPr>
              <a:lnSpc>
                <a:spcPts val="2750"/>
              </a:lnSpc>
            </a:pPr>
            <a:endParaRPr lang="de-DE" sz="1750" noProof="0" dirty="0">
              <a:solidFill>
                <a:srgbClr val="383838"/>
              </a:solidFill>
              <a:latin typeface="PT Serif" panose="020A0603040505020204" pitchFamily="18" charset="0"/>
            </a:endParaRPr>
          </a:p>
          <a:p>
            <a:pPr>
              <a:lnSpc>
                <a:spcPts val="2750"/>
              </a:lnSpc>
            </a:pPr>
            <a:endParaRPr lang="de-DE" sz="1750" noProof="0" dirty="0">
              <a:solidFill>
                <a:srgbClr val="383838"/>
              </a:solidFill>
              <a:latin typeface="PT Serif" panose="020A0603040505020204" pitchFamily="18" charset="0"/>
            </a:endParaRPr>
          </a:p>
          <a:p>
            <a:pPr>
              <a:lnSpc>
                <a:spcPts val="2750"/>
              </a:lnSpc>
            </a:pPr>
            <a:r>
              <a:rPr lang="de-DE" sz="2300" noProof="0" dirty="0">
                <a:solidFill>
                  <a:srgbClr val="383838"/>
                </a:solidFill>
                <a:latin typeface="PT Serif" panose="020A0603040505020204" pitchFamily="18" charset="0"/>
              </a:rPr>
              <a:t>	Oliver Cirkov:</a:t>
            </a:r>
          </a:p>
          <a:p>
            <a:pPr marL="1657350" lvl="3" indent="-285750">
              <a:lnSpc>
                <a:spcPts val="2750"/>
              </a:lnSpc>
              <a:buFontTx/>
              <a:buChar char="-"/>
            </a:pPr>
            <a:r>
              <a:rPr lang="de-DE" sz="1750" noProof="0" dirty="0">
                <a:solidFill>
                  <a:srgbClr val="383838"/>
                </a:solidFill>
                <a:latin typeface="PT Serif" panose="020A0603040505020204" pitchFamily="18" charset="0"/>
              </a:rPr>
              <a:t>Entwicklung des Python-Codes.</a:t>
            </a:r>
          </a:p>
          <a:p>
            <a:pPr marL="1657350" lvl="3" indent="-285750">
              <a:lnSpc>
                <a:spcPts val="2750"/>
              </a:lnSpc>
              <a:buFontTx/>
              <a:buChar char="-"/>
            </a:pPr>
            <a:r>
              <a:rPr lang="de-DE" sz="1750" noProof="0" dirty="0">
                <a:solidFill>
                  <a:srgbClr val="383838"/>
                </a:solidFill>
                <a:latin typeface="PT Serif" panose="020A0603040505020204" pitchFamily="18" charset="0"/>
              </a:rPr>
              <a:t>Dokumentation des Codes.</a:t>
            </a:r>
            <a:endParaRPr lang="de-DE" sz="1750" noProof="0" dirty="0">
              <a:latin typeface="PT Serif" panose="020A0603040505020204" pitchFamily="18" charset="0"/>
            </a:endParaRPr>
          </a:p>
        </p:txBody>
      </p:sp>
      <p:sp>
        <p:nvSpPr>
          <p:cNvPr id="4" name="Text 2"/>
          <p:cNvSpPr/>
          <p:nvPr/>
        </p:nvSpPr>
        <p:spPr>
          <a:xfrm>
            <a:off x="772358" y="2572345"/>
            <a:ext cx="7635954" cy="1412557"/>
          </a:xfrm>
          <a:prstGeom prst="rect">
            <a:avLst/>
          </a:prstGeom>
          <a:noFill/>
          <a:ln/>
        </p:spPr>
        <p:txBody>
          <a:bodyPr wrap="square" lIns="0" tIns="0" rIns="0" bIns="0" rtlCol="0" anchor="t"/>
          <a:lstStyle/>
          <a:p>
            <a:pPr marL="0" indent="0" algn="l">
              <a:lnSpc>
                <a:spcPts val="2750"/>
              </a:lnSpc>
              <a:buNone/>
            </a:pPr>
            <a:endParaRPr lang="de-DE" sz="1700" noProof="0" dirty="0"/>
          </a:p>
        </p:txBody>
      </p:sp>
      <p:sp>
        <p:nvSpPr>
          <p:cNvPr id="7" name="Rechteck 6">
            <a:extLst>
              <a:ext uri="{FF2B5EF4-FFF2-40B4-BE49-F238E27FC236}">
                <a16:creationId xmlns:a16="http://schemas.microsoft.com/office/drawing/2014/main" id="{140B756D-6A4D-BED5-0752-EA593E0DC525}"/>
              </a:ext>
            </a:extLst>
          </p:cNvPr>
          <p:cNvSpPr/>
          <p:nvPr/>
        </p:nvSpPr>
        <p:spPr>
          <a:xfrm>
            <a:off x="11820525" y="7553325"/>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noProof="0" dirty="0"/>
          </a:p>
        </p:txBody>
      </p:sp>
      <p:sp>
        <p:nvSpPr>
          <p:cNvPr id="8" name="Textfeld 7">
            <a:extLst>
              <a:ext uri="{FF2B5EF4-FFF2-40B4-BE49-F238E27FC236}">
                <a16:creationId xmlns:a16="http://schemas.microsoft.com/office/drawing/2014/main" id="{21101413-1387-28DA-D0C1-FEF0431BBE78}"/>
              </a:ext>
            </a:extLst>
          </p:cNvPr>
          <p:cNvSpPr txBox="1"/>
          <p:nvPr/>
        </p:nvSpPr>
        <p:spPr>
          <a:xfrm>
            <a:off x="13336250" y="7710100"/>
            <a:ext cx="1015960" cy="276999"/>
          </a:xfrm>
          <a:prstGeom prst="rect">
            <a:avLst/>
          </a:prstGeom>
          <a:noFill/>
        </p:spPr>
        <p:txBody>
          <a:bodyPr wrap="square" rtlCol="0">
            <a:spAutoFit/>
          </a:bodyPr>
          <a:lstStyle/>
          <a:p>
            <a:r>
              <a:rPr lang="de-DE" sz="1200" noProof="0" dirty="0">
                <a:latin typeface="DM Sans" pitchFamily="2" charset="0"/>
              </a:rPr>
              <a:t>7 von 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2" name="Grafik 31" descr="Ein Bild, das Im Haus, transparentes Material, Flasche, Flüssigkeit enthält.&#10;&#10;KI-generierte Inhalte können fehlerhaft sein.">
            <a:extLst>
              <a:ext uri="{FF2B5EF4-FFF2-40B4-BE49-F238E27FC236}">
                <a16:creationId xmlns:a16="http://schemas.microsoft.com/office/drawing/2014/main" id="{5485FDF9-E6BF-6EB7-2F75-88DE44DA4529}"/>
              </a:ext>
            </a:extLst>
          </p:cNvPr>
          <p:cNvPicPr>
            <a:picLocks noChangeAspect="1"/>
          </p:cNvPicPr>
          <p:nvPr/>
        </p:nvPicPr>
        <p:blipFill>
          <a:blip r:embed="rId3"/>
          <a:stretch>
            <a:fillRect/>
          </a:stretch>
        </p:blipFill>
        <p:spPr>
          <a:xfrm>
            <a:off x="194310" y="1871002"/>
            <a:ext cx="4080510" cy="4080510"/>
          </a:xfrm>
          <a:prstGeom prst="ellipse">
            <a:avLst/>
          </a:prstGeom>
          <a:ln>
            <a:noFill/>
          </a:ln>
          <a:effectLst>
            <a:softEdge rad="112500"/>
          </a:effectLst>
        </p:spPr>
      </p:pic>
      <p:sp>
        <p:nvSpPr>
          <p:cNvPr id="2" name="Text 0"/>
          <p:cNvSpPr/>
          <p:nvPr/>
        </p:nvSpPr>
        <p:spPr>
          <a:xfrm>
            <a:off x="6285479" y="675726"/>
            <a:ext cx="2059442" cy="744260"/>
          </a:xfrm>
          <a:prstGeom prst="rect">
            <a:avLst/>
          </a:prstGeom>
          <a:noFill/>
          <a:ln/>
        </p:spPr>
        <p:txBody>
          <a:bodyPr wrap="none" lIns="0" tIns="0" rIns="0" bIns="0" rtlCol="0" anchor="t"/>
          <a:lstStyle/>
          <a:p>
            <a:pPr marL="0" indent="0" algn="l">
              <a:lnSpc>
                <a:spcPts val="5850"/>
              </a:lnSpc>
              <a:buNone/>
            </a:pPr>
            <a:r>
              <a:rPr lang="de-DE" sz="4650" noProof="0" dirty="0">
                <a:solidFill>
                  <a:srgbClr val="020202"/>
                </a:solidFill>
                <a:latin typeface="PT Serif" pitchFamily="34" charset="0"/>
              </a:rPr>
              <a:t>Zeitplan </a:t>
            </a:r>
            <a:endParaRPr lang="de-DE" sz="4650" noProof="0" dirty="0"/>
          </a:p>
        </p:txBody>
      </p:sp>
      <p:sp>
        <p:nvSpPr>
          <p:cNvPr id="15" name="Rechteck 14">
            <a:extLst>
              <a:ext uri="{FF2B5EF4-FFF2-40B4-BE49-F238E27FC236}">
                <a16:creationId xmlns:a16="http://schemas.microsoft.com/office/drawing/2014/main" id="{3DC9052A-7A2E-7A07-933C-43AE5C4A44ED}"/>
              </a:ext>
            </a:extLst>
          </p:cNvPr>
          <p:cNvSpPr/>
          <p:nvPr/>
        </p:nvSpPr>
        <p:spPr>
          <a:xfrm>
            <a:off x="11820525" y="7553325"/>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noProof="0" dirty="0"/>
          </a:p>
        </p:txBody>
      </p:sp>
      <p:sp>
        <p:nvSpPr>
          <p:cNvPr id="16" name="Textfeld 15">
            <a:extLst>
              <a:ext uri="{FF2B5EF4-FFF2-40B4-BE49-F238E27FC236}">
                <a16:creationId xmlns:a16="http://schemas.microsoft.com/office/drawing/2014/main" id="{EE5602FA-634E-4D49-4B65-8AA6D57E5B0E}"/>
              </a:ext>
            </a:extLst>
          </p:cNvPr>
          <p:cNvSpPr txBox="1"/>
          <p:nvPr/>
        </p:nvSpPr>
        <p:spPr>
          <a:xfrm>
            <a:off x="13336250" y="7710100"/>
            <a:ext cx="1015960" cy="276999"/>
          </a:xfrm>
          <a:prstGeom prst="rect">
            <a:avLst/>
          </a:prstGeom>
          <a:noFill/>
        </p:spPr>
        <p:txBody>
          <a:bodyPr wrap="square" rtlCol="0">
            <a:spAutoFit/>
          </a:bodyPr>
          <a:lstStyle/>
          <a:p>
            <a:r>
              <a:rPr lang="de-DE" sz="1200" noProof="0" dirty="0">
                <a:latin typeface="DM Sans" pitchFamily="2" charset="0"/>
              </a:rPr>
              <a:t>8 von 10</a:t>
            </a:r>
          </a:p>
        </p:txBody>
      </p:sp>
      <p:pic>
        <p:nvPicPr>
          <p:cNvPr id="26" name="Grafik 25" descr="Ein Bild, das Text, Screenshot, Quadrat, Reihe enthält.&#10;&#10;KI-generierte Inhalte können fehlerhaft sein.">
            <a:extLst>
              <a:ext uri="{FF2B5EF4-FFF2-40B4-BE49-F238E27FC236}">
                <a16:creationId xmlns:a16="http://schemas.microsoft.com/office/drawing/2014/main" id="{1A86D60D-9A8F-E548-91FF-1C2A8703DD17}"/>
              </a:ext>
            </a:extLst>
          </p:cNvPr>
          <p:cNvPicPr>
            <a:picLocks noChangeAspect="1"/>
          </p:cNvPicPr>
          <p:nvPr/>
        </p:nvPicPr>
        <p:blipFill>
          <a:blip r:embed="rId4"/>
          <a:stretch>
            <a:fillRect/>
          </a:stretch>
        </p:blipFill>
        <p:spPr>
          <a:xfrm>
            <a:off x="4423564" y="1547170"/>
            <a:ext cx="9715191" cy="44043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B49294C1-E22E-12FE-0992-2A13C95FE72F}"/>
              </a:ext>
            </a:extLst>
          </p:cNvPr>
          <p:cNvPicPr>
            <a:picLocks noChangeAspect="1"/>
          </p:cNvPicPr>
          <p:nvPr/>
        </p:nvPicPr>
        <p:blipFill>
          <a:blip r:embed="rId3"/>
          <a:stretch>
            <a:fillRect/>
          </a:stretch>
        </p:blipFill>
        <p:spPr>
          <a:xfrm>
            <a:off x="9323368" y="765093"/>
            <a:ext cx="4200525" cy="63015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 0"/>
          <p:cNvSpPr/>
          <p:nvPr/>
        </p:nvSpPr>
        <p:spPr>
          <a:xfrm>
            <a:off x="429338" y="1140500"/>
            <a:ext cx="3389471" cy="402550"/>
          </a:xfrm>
          <a:prstGeom prst="rect">
            <a:avLst/>
          </a:prstGeom>
          <a:noFill/>
          <a:ln/>
        </p:spPr>
        <p:txBody>
          <a:bodyPr wrap="none" lIns="0" tIns="0" rIns="0" bIns="0" rtlCol="0" anchor="t"/>
          <a:lstStyle/>
          <a:p>
            <a:pPr marL="0" indent="0" algn="l">
              <a:lnSpc>
                <a:spcPts val="3150"/>
              </a:lnSpc>
              <a:buNone/>
            </a:pPr>
            <a:r>
              <a:rPr lang="en-US" sz="4650" dirty="0">
                <a:solidFill>
                  <a:srgbClr val="020202"/>
                </a:solidFill>
                <a:latin typeface="PT Serif" pitchFamily="34" charset="0"/>
                <a:ea typeface="PT Serif" pitchFamily="34" charset="-122"/>
                <a:cs typeface="PT Serif" pitchFamily="34" charset="-120"/>
              </a:rPr>
              <a:t>Konzept &amp; Testplanung</a:t>
            </a:r>
            <a:endParaRPr lang="en-US" sz="4650" dirty="0"/>
          </a:p>
        </p:txBody>
      </p:sp>
      <p:sp>
        <p:nvSpPr>
          <p:cNvPr id="3" name="Text 1"/>
          <p:cNvSpPr/>
          <p:nvPr/>
        </p:nvSpPr>
        <p:spPr>
          <a:xfrm>
            <a:off x="429338" y="2352556"/>
            <a:ext cx="2582585" cy="241459"/>
          </a:xfrm>
          <a:prstGeom prst="rect">
            <a:avLst/>
          </a:prstGeom>
          <a:noFill/>
          <a:ln/>
        </p:spPr>
        <p:txBody>
          <a:bodyPr wrap="none" lIns="0" tIns="0" rIns="0" bIns="0" rtlCol="0" anchor="t"/>
          <a:lstStyle/>
          <a:p>
            <a:pPr marL="0" indent="0" algn="l">
              <a:lnSpc>
                <a:spcPts val="1900"/>
              </a:lnSpc>
              <a:buNone/>
            </a:pPr>
            <a:r>
              <a:rPr lang="en-US" sz="2300" dirty="0">
                <a:solidFill>
                  <a:srgbClr val="020202"/>
                </a:solidFill>
                <a:latin typeface="PT Serif" pitchFamily="34" charset="0"/>
                <a:ea typeface="PT Serif" pitchFamily="34" charset="-122"/>
                <a:cs typeface="PT Serif" pitchFamily="34" charset="-120"/>
              </a:rPr>
              <a:t>Softwaretests &amp; Simulationen</a:t>
            </a:r>
            <a:endParaRPr lang="en-US" sz="2300" dirty="0"/>
          </a:p>
        </p:txBody>
      </p:sp>
      <p:sp>
        <p:nvSpPr>
          <p:cNvPr id="4" name="Text 2"/>
          <p:cNvSpPr/>
          <p:nvPr/>
        </p:nvSpPr>
        <p:spPr>
          <a:xfrm>
            <a:off x="429338" y="2716649"/>
            <a:ext cx="6736199" cy="588645"/>
          </a:xfrm>
          <a:prstGeom prst="rect">
            <a:avLst/>
          </a:prstGeom>
          <a:noFill/>
          <a:ln/>
        </p:spPr>
        <p:txBody>
          <a:bodyPr wrap="square" lIns="0" tIns="0" rIns="0" bIns="0" rtlCol="0" anchor="t"/>
          <a:lstStyle/>
          <a:p>
            <a:pPr marL="0" indent="0" algn="l">
              <a:lnSpc>
                <a:spcPts val="1500"/>
              </a:lnSpc>
              <a:buNone/>
            </a:pPr>
            <a:r>
              <a:rPr lang="en-US" sz="1750" dirty="0">
                <a:solidFill>
                  <a:srgbClr val="383838"/>
                </a:solidFill>
                <a:latin typeface="DM Sans" pitchFamily="34" charset="0"/>
                <a:ea typeface="DM Sans" pitchFamily="34" charset="-122"/>
                <a:cs typeface="DM Sans" pitchFamily="34" charset="-120"/>
              </a:rPr>
              <a:t>Bevor die Hardware integriert wird, kann die Zähllogik in Python simuliert werden. Dabei werden virtuelle Signale generiert, die den Fall von Tropfen nachbilden. Dies ermöglicht die frühzeitige Identifizierung von Fehlern in der Zählroutine und der Limit-Überwachung.</a:t>
            </a:r>
            <a:endParaRPr lang="en-US" sz="1750" dirty="0"/>
          </a:p>
        </p:txBody>
      </p:sp>
      <p:sp>
        <p:nvSpPr>
          <p:cNvPr id="5" name="Text 3"/>
          <p:cNvSpPr/>
          <p:nvPr/>
        </p:nvSpPr>
        <p:spPr>
          <a:xfrm>
            <a:off x="429336" y="4024193"/>
            <a:ext cx="2014299" cy="241459"/>
          </a:xfrm>
          <a:prstGeom prst="rect">
            <a:avLst/>
          </a:prstGeom>
          <a:noFill/>
          <a:ln/>
        </p:spPr>
        <p:txBody>
          <a:bodyPr wrap="none" lIns="0" tIns="0" rIns="0" bIns="0" rtlCol="0" anchor="t"/>
          <a:lstStyle/>
          <a:p>
            <a:pPr marL="0" indent="0" algn="l">
              <a:lnSpc>
                <a:spcPts val="1900"/>
              </a:lnSpc>
              <a:buNone/>
            </a:pPr>
            <a:r>
              <a:rPr lang="en-US" sz="2300" dirty="0">
                <a:solidFill>
                  <a:srgbClr val="020202"/>
                </a:solidFill>
                <a:latin typeface="PT Serif" pitchFamily="34" charset="0"/>
                <a:ea typeface="PT Serif" pitchFamily="34" charset="-122"/>
                <a:cs typeface="PT Serif" pitchFamily="34" charset="-120"/>
              </a:rPr>
              <a:t>Geplante Testszenarien</a:t>
            </a:r>
            <a:endParaRPr lang="en-US" sz="2300" dirty="0"/>
          </a:p>
        </p:txBody>
      </p:sp>
      <p:sp>
        <p:nvSpPr>
          <p:cNvPr id="6" name="Text 4"/>
          <p:cNvSpPr/>
          <p:nvPr/>
        </p:nvSpPr>
        <p:spPr>
          <a:xfrm>
            <a:off x="429339" y="4407813"/>
            <a:ext cx="6736199" cy="196215"/>
          </a:xfrm>
          <a:prstGeom prst="rect">
            <a:avLst/>
          </a:prstGeom>
          <a:noFill/>
          <a:ln/>
        </p:spPr>
        <p:txBody>
          <a:bodyPr wrap="none" lIns="0" tIns="0" rIns="0" bIns="0" rtlCol="0" anchor="t"/>
          <a:lstStyle/>
          <a:p>
            <a:pPr marL="342900" indent="-342900" algn="l">
              <a:lnSpc>
                <a:spcPts val="1500"/>
              </a:lnSpc>
              <a:buSzPct val="100000"/>
              <a:buChar char="•"/>
            </a:pPr>
            <a:r>
              <a:rPr lang="en-US" sz="1750" dirty="0">
                <a:solidFill>
                  <a:srgbClr val="383838"/>
                </a:solidFill>
                <a:latin typeface="DM Sans" pitchFamily="34" charset="0"/>
                <a:ea typeface="DM Sans" pitchFamily="34" charset="-122"/>
                <a:cs typeface="DM Sans" pitchFamily="34" charset="-120"/>
              </a:rPr>
              <a:t>Test mit Wasser und unterschiedlichen Tropfgeschwindigkeiten.</a:t>
            </a:r>
            <a:endParaRPr lang="en-US" sz="1750" dirty="0"/>
          </a:p>
        </p:txBody>
      </p:sp>
      <p:sp>
        <p:nvSpPr>
          <p:cNvPr id="7" name="Text 5"/>
          <p:cNvSpPr/>
          <p:nvPr/>
        </p:nvSpPr>
        <p:spPr>
          <a:xfrm>
            <a:off x="429339" y="4646890"/>
            <a:ext cx="6736199" cy="196215"/>
          </a:xfrm>
          <a:prstGeom prst="rect">
            <a:avLst/>
          </a:prstGeom>
          <a:noFill/>
          <a:ln/>
        </p:spPr>
        <p:txBody>
          <a:bodyPr wrap="none" lIns="0" tIns="0" rIns="0" bIns="0" rtlCol="0" anchor="t"/>
          <a:lstStyle/>
          <a:p>
            <a:pPr marL="342900" indent="-342900" algn="l">
              <a:lnSpc>
                <a:spcPts val="1500"/>
              </a:lnSpc>
              <a:buSzPct val="100000"/>
              <a:buChar char="•"/>
            </a:pPr>
            <a:r>
              <a:rPr lang="en-US" sz="1750" dirty="0">
                <a:solidFill>
                  <a:srgbClr val="383838"/>
                </a:solidFill>
                <a:latin typeface="DM Sans" pitchFamily="34" charset="0"/>
                <a:ea typeface="DM Sans" pitchFamily="34" charset="-122"/>
                <a:cs typeface="DM Sans" pitchFamily="34" charset="-120"/>
              </a:rPr>
              <a:t>Test mit Flüssigkeiten unterschiedlicher Viskosität.</a:t>
            </a:r>
            <a:endParaRPr lang="en-US" sz="1750" dirty="0"/>
          </a:p>
        </p:txBody>
      </p:sp>
      <p:sp>
        <p:nvSpPr>
          <p:cNvPr id="8" name="Text 6"/>
          <p:cNvSpPr/>
          <p:nvPr/>
        </p:nvSpPr>
        <p:spPr>
          <a:xfrm>
            <a:off x="429339" y="4885968"/>
            <a:ext cx="6736199" cy="196215"/>
          </a:xfrm>
          <a:prstGeom prst="rect">
            <a:avLst/>
          </a:prstGeom>
          <a:noFill/>
          <a:ln/>
        </p:spPr>
        <p:txBody>
          <a:bodyPr wrap="none" lIns="0" tIns="0" rIns="0" bIns="0" rtlCol="0" anchor="t"/>
          <a:lstStyle/>
          <a:p>
            <a:pPr marL="342900" indent="-342900" algn="l">
              <a:lnSpc>
                <a:spcPts val="1500"/>
              </a:lnSpc>
              <a:buSzPct val="100000"/>
              <a:buChar char="•"/>
            </a:pPr>
            <a:r>
              <a:rPr lang="en-US" sz="1750" dirty="0">
                <a:solidFill>
                  <a:srgbClr val="383838"/>
                </a:solidFill>
                <a:latin typeface="DM Sans" pitchFamily="34" charset="0"/>
                <a:ea typeface="DM Sans" pitchFamily="34" charset="-122"/>
                <a:cs typeface="DM Sans" pitchFamily="34" charset="-120"/>
              </a:rPr>
              <a:t>Überprüfung der Alarmfunktion bei Erreichen des Limits.</a:t>
            </a:r>
            <a:endParaRPr lang="en-US" sz="1750" dirty="0"/>
          </a:p>
        </p:txBody>
      </p:sp>
      <p:sp>
        <p:nvSpPr>
          <p:cNvPr id="9" name="Text 7"/>
          <p:cNvSpPr/>
          <p:nvPr/>
        </p:nvSpPr>
        <p:spPr>
          <a:xfrm>
            <a:off x="429339" y="5125045"/>
            <a:ext cx="6736199" cy="196215"/>
          </a:xfrm>
          <a:prstGeom prst="rect">
            <a:avLst/>
          </a:prstGeom>
          <a:noFill/>
          <a:ln/>
        </p:spPr>
        <p:txBody>
          <a:bodyPr wrap="none" lIns="0" tIns="0" rIns="0" bIns="0" rtlCol="0" anchor="t"/>
          <a:lstStyle/>
          <a:p>
            <a:pPr marL="342900" indent="-342900" algn="l">
              <a:lnSpc>
                <a:spcPts val="1500"/>
              </a:lnSpc>
              <a:buSzPct val="100000"/>
              <a:buChar char="•"/>
            </a:pPr>
            <a:r>
              <a:rPr lang="en-US" sz="1750" dirty="0">
                <a:solidFill>
                  <a:srgbClr val="383838"/>
                </a:solidFill>
                <a:latin typeface="DM Sans" pitchFamily="34" charset="0"/>
                <a:ea typeface="DM Sans" pitchFamily="34" charset="-122"/>
                <a:cs typeface="DM Sans" pitchFamily="34" charset="-120"/>
              </a:rPr>
              <a:t>Langzeittest zur Stabilität der Zählung.</a:t>
            </a:r>
            <a:endParaRPr lang="en-US" sz="1750" dirty="0"/>
          </a:p>
        </p:txBody>
      </p:sp>
      <p:sp>
        <p:nvSpPr>
          <p:cNvPr id="11" name="Text 8"/>
          <p:cNvSpPr/>
          <p:nvPr/>
        </p:nvSpPr>
        <p:spPr>
          <a:xfrm>
            <a:off x="7472482" y="7935992"/>
            <a:ext cx="1932146" cy="241459"/>
          </a:xfrm>
          <a:prstGeom prst="rect">
            <a:avLst/>
          </a:prstGeom>
          <a:noFill/>
          <a:ln/>
        </p:spPr>
        <p:txBody>
          <a:bodyPr wrap="none" lIns="0" tIns="0" rIns="0" bIns="0" rtlCol="0" anchor="t"/>
          <a:lstStyle/>
          <a:p>
            <a:pPr marL="0" indent="0" algn="l">
              <a:lnSpc>
                <a:spcPts val="1900"/>
              </a:lnSpc>
              <a:buNone/>
            </a:pPr>
            <a:endParaRPr lang="en-US" sz="1500" dirty="0"/>
          </a:p>
        </p:txBody>
      </p:sp>
      <p:sp>
        <p:nvSpPr>
          <p:cNvPr id="12" name="Text 9"/>
          <p:cNvSpPr/>
          <p:nvPr/>
        </p:nvSpPr>
        <p:spPr>
          <a:xfrm>
            <a:off x="429339" y="5727262"/>
            <a:ext cx="6736199" cy="392430"/>
          </a:xfrm>
          <a:prstGeom prst="rect">
            <a:avLst/>
          </a:prstGeom>
          <a:noFill/>
          <a:ln/>
        </p:spPr>
        <p:txBody>
          <a:bodyPr wrap="square" lIns="0" tIns="0" rIns="0" bIns="0" rtlCol="0" anchor="t"/>
          <a:lstStyle/>
          <a:p>
            <a:pPr marL="0" indent="0" algn="l">
              <a:lnSpc>
                <a:spcPts val="1500"/>
              </a:lnSpc>
              <a:buNone/>
            </a:pPr>
            <a:endParaRPr lang="en-US" sz="1750" dirty="0"/>
          </a:p>
        </p:txBody>
      </p:sp>
      <p:sp>
        <p:nvSpPr>
          <p:cNvPr id="13" name="Text 10"/>
          <p:cNvSpPr/>
          <p:nvPr/>
        </p:nvSpPr>
        <p:spPr>
          <a:xfrm>
            <a:off x="7472482" y="8815149"/>
            <a:ext cx="2038588" cy="241459"/>
          </a:xfrm>
          <a:prstGeom prst="rect">
            <a:avLst/>
          </a:prstGeom>
          <a:noFill/>
          <a:ln/>
        </p:spPr>
        <p:txBody>
          <a:bodyPr wrap="none" lIns="0" tIns="0" rIns="0" bIns="0" rtlCol="0" anchor="t"/>
          <a:lstStyle/>
          <a:p>
            <a:pPr marL="0" indent="0" algn="l">
              <a:lnSpc>
                <a:spcPts val="1900"/>
              </a:lnSpc>
              <a:buNone/>
            </a:pPr>
            <a:r>
              <a:rPr lang="en-US" sz="1500" dirty="0">
                <a:solidFill>
                  <a:srgbClr val="020202"/>
                </a:solidFill>
                <a:latin typeface="PT Serif" pitchFamily="34" charset="0"/>
                <a:ea typeface="PT Serif" pitchFamily="34" charset="-122"/>
                <a:cs typeface="PT Serif" pitchFamily="34" charset="-120"/>
              </a:rPr>
              <a:t>Erweiterungspotenziale</a:t>
            </a:r>
            <a:endParaRPr lang="en-US" sz="1500" dirty="0"/>
          </a:p>
        </p:txBody>
      </p:sp>
      <p:sp>
        <p:nvSpPr>
          <p:cNvPr id="14" name="Text 11"/>
          <p:cNvSpPr/>
          <p:nvPr/>
        </p:nvSpPr>
        <p:spPr>
          <a:xfrm>
            <a:off x="429336" y="5923477"/>
            <a:ext cx="6736199" cy="392430"/>
          </a:xfrm>
          <a:prstGeom prst="rect">
            <a:avLst/>
          </a:prstGeom>
          <a:noFill/>
          <a:ln/>
        </p:spPr>
        <p:txBody>
          <a:bodyPr wrap="square" lIns="0" tIns="0" rIns="0" bIns="0" rtlCol="0" anchor="t"/>
          <a:lstStyle/>
          <a:p>
            <a:pPr marL="0" indent="0" algn="l">
              <a:lnSpc>
                <a:spcPts val="1500"/>
              </a:lnSpc>
              <a:buNone/>
            </a:pPr>
            <a:r>
              <a:rPr lang="en-US" sz="1750" dirty="0">
                <a:solidFill>
                  <a:srgbClr val="383838"/>
                </a:solidFill>
                <a:latin typeface="DM Sans" pitchFamily="34" charset="0"/>
                <a:ea typeface="DM Sans" pitchFamily="34" charset="-122"/>
                <a:cs typeface="DM Sans" pitchFamily="34" charset="-120"/>
              </a:rPr>
              <a:t>Nach erfolgreichen Softwaretests folgt die Integration der echten Sensorik. </a:t>
            </a:r>
            <a:endParaRPr lang="en-US" sz="1750" dirty="0"/>
          </a:p>
        </p:txBody>
      </p:sp>
      <p:sp>
        <p:nvSpPr>
          <p:cNvPr id="15" name="Rechteck 14">
            <a:extLst>
              <a:ext uri="{FF2B5EF4-FFF2-40B4-BE49-F238E27FC236}">
                <a16:creationId xmlns:a16="http://schemas.microsoft.com/office/drawing/2014/main" id="{D5B10528-5D42-3B3F-307C-6EEB06748041}"/>
              </a:ext>
            </a:extLst>
          </p:cNvPr>
          <p:cNvSpPr/>
          <p:nvPr/>
        </p:nvSpPr>
        <p:spPr>
          <a:xfrm>
            <a:off x="11820525" y="7586901"/>
            <a:ext cx="2701886" cy="590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8" name="Textfeld 17">
            <a:extLst>
              <a:ext uri="{FF2B5EF4-FFF2-40B4-BE49-F238E27FC236}">
                <a16:creationId xmlns:a16="http://schemas.microsoft.com/office/drawing/2014/main" id="{A4E0904D-E795-D780-FADF-77F4D612DD9D}"/>
              </a:ext>
            </a:extLst>
          </p:cNvPr>
          <p:cNvSpPr txBox="1"/>
          <p:nvPr/>
        </p:nvSpPr>
        <p:spPr>
          <a:xfrm>
            <a:off x="13336250" y="7710100"/>
            <a:ext cx="1015960" cy="276999"/>
          </a:xfrm>
          <a:prstGeom prst="rect">
            <a:avLst/>
          </a:prstGeom>
          <a:noFill/>
        </p:spPr>
        <p:txBody>
          <a:bodyPr wrap="square" rtlCol="0">
            <a:spAutoFit/>
          </a:bodyPr>
          <a:lstStyle/>
          <a:p>
            <a:r>
              <a:rPr lang="de-DE" sz="1200" dirty="0">
                <a:latin typeface="DM Sans" pitchFamily="2" charset="0"/>
              </a:rPr>
              <a:t>9 von 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598</Words>
  <Application>Microsoft Office PowerPoint</Application>
  <PresentationFormat>Benutzerdefiniert</PresentationFormat>
  <Paragraphs>94</Paragraphs>
  <Slides>10</Slides>
  <Notes>10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10</vt:i4>
      </vt:variant>
    </vt:vector>
  </HeadingPairs>
  <TitlesOfParts>
    <vt:vector size="14" baseType="lpstr">
      <vt:lpstr>PT Serif</vt:lpstr>
      <vt:lpstr>DM Sans</vt:lpstr>
      <vt:lpstr>Arial</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Cirkov, Oliver (regio iT)</dc:creator>
  <cp:lastModifiedBy>Cirkov, Oliver (regio iT)</cp:lastModifiedBy>
  <cp:revision>11</cp:revision>
  <dcterms:created xsi:type="dcterms:W3CDTF">2025-09-18T10:26:35Z</dcterms:created>
  <dcterms:modified xsi:type="dcterms:W3CDTF">2025-10-09T08:59:15Z</dcterms:modified>
</cp:coreProperties>
</file>